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handoutMasterIdLst>
    <p:handoutMasterId r:id="rId20"/>
  </p:handoutMasterIdLst>
  <p:sldIdLst>
    <p:sldId id="264" r:id="rId2"/>
    <p:sldId id="324" r:id="rId3"/>
    <p:sldId id="305" r:id="rId4"/>
    <p:sldId id="326" r:id="rId5"/>
    <p:sldId id="327" r:id="rId6"/>
    <p:sldId id="328" r:id="rId7"/>
    <p:sldId id="296" r:id="rId8"/>
    <p:sldId id="329" r:id="rId9"/>
    <p:sldId id="330" r:id="rId10"/>
    <p:sldId id="331" r:id="rId11"/>
    <p:sldId id="332" r:id="rId12"/>
    <p:sldId id="333" r:id="rId13"/>
    <p:sldId id="300" r:id="rId14"/>
    <p:sldId id="267" r:id="rId15"/>
    <p:sldId id="285" r:id="rId16"/>
    <p:sldId id="303" r:id="rId17"/>
    <p:sldId id="294"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EEFE"/>
    <a:srgbClr val="96EAFE"/>
    <a:srgbClr val="7C5989"/>
    <a:srgbClr val="000066"/>
    <a:srgbClr val="333399"/>
    <a:srgbClr val="800000"/>
    <a:srgbClr val="CC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1" autoAdjust="0"/>
    <p:restoredTop sz="65022" autoAdjust="0"/>
  </p:normalViewPr>
  <p:slideViewPr>
    <p:cSldViewPr>
      <p:cViewPr varScale="1">
        <p:scale>
          <a:sx n="72" d="100"/>
          <a:sy n="72" d="100"/>
        </p:scale>
        <p:origin x="2094" y="66"/>
      </p:cViewPr>
      <p:guideLst>
        <p:guide orient="horz" pos="2160"/>
        <p:guide pos="2880"/>
      </p:guideLst>
    </p:cSldViewPr>
  </p:slideViewPr>
  <p:notesTextViewPr>
    <p:cViewPr>
      <p:scale>
        <a:sx n="3" d="2"/>
        <a:sy n="3" d="2"/>
      </p:scale>
      <p:origin x="0" y="0"/>
    </p:cViewPr>
  </p:notesTextViewPr>
  <p:sorterViewPr>
    <p:cViewPr>
      <p:scale>
        <a:sx n="100" d="100"/>
        <a:sy n="100" d="100"/>
      </p:scale>
      <p:origin x="0" y="348"/>
    </p:cViewPr>
  </p:sorterViewPr>
  <p:notesViewPr>
    <p:cSldViewPr>
      <p:cViewPr>
        <p:scale>
          <a:sx n="90" d="100"/>
          <a:sy n="90" d="100"/>
        </p:scale>
        <p:origin x="-768" y="21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7F264A3-6572-4F72-9621-67CAE16F1A65}" type="datetimeFigureOut">
              <a:rPr lang="en-US"/>
              <a:pPr>
                <a:defRPr/>
              </a:pPr>
              <a:t>11/27/2017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09DC806-1BF5-4950-8045-78F4545EBA3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D61650A7-C09C-464E-916F-D1394896635F}" type="datetimeFigureOut">
              <a:rPr lang="en-US"/>
              <a:pPr>
                <a:defRPr/>
              </a:pPr>
              <a:t>11/27/2017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5CB47FA-B1A5-479D-8CB7-4204847636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fire-extinguisher101.com/class-a-fires.html" TargetMode="External"/><Relationship Id="rId7" Type="http://schemas.openxmlformats.org/officeDocument/2006/relationships/hyperlink" Target="http://www.fire-extinguisher101.com/class-k-fires.html"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www.fire-extinguisher101.com/class-d-fires.html" TargetMode="External"/><Relationship Id="rId5" Type="http://schemas.openxmlformats.org/officeDocument/2006/relationships/hyperlink" Target="http://www.fire-extinguisher101.com/class-c-fires.html" TargetMode="External"/><Relationship Id="rId4" Type="http://schemas.openxmlformats.org/officeDocument/2006/relationships/hyperlink" Target="http://www.fire-extinguisher101.com/class-b-fires.html"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Welcome. </a:t>
            </a:r>
          </a:p>
          <a:p>
            <a:r>
              <a:rPr lang="en-US" altLang="en-US" smtClean="0"/>
              <a:t>This training provides an overview of fire safety and fire evacuation procedures at Kirtland College. </a:t>
            </a:r>
          </a:p>
          <a:p>
            <a:endParaRPr lang="en-US" altLang="en-US" smtClean="0"/>
          </a:p>
          <a:p>
            <a:r>
              <a:rPr lang="en-US" altLang="en-US" smtClean="0"/>
              <a:t>This fire safety training presentation will give you a good understanding of fire safety and how to respond when you detect a fire or the fire alarm sounds in your building. </a:t>
            </a:r>
          </a:p>
          <a:p>
            <a:endParaRPr lang="en-US" altLang="en-US" smtClean="0"/>
          </a:p>
          <a:p>
            <a:r>
              <a:rPr lang="en-US" altLang="en-US" smtClean="0"/>
              <a:t>Having the knowledge to respond properly in these circumstances will help create a safer environment for you, and those around you.</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1CC0EE-A237-4A49-96C2-DFE33671102A}" type="slidenum">
              <a:rPr lang="en-US" altLang="en-US" smtClean="0">
                <a:latin typeface="Times New Roman" panose="02020603050405020304" pitchFamily="18" charset="0"/>
              </a:rPr>
              <a:pPr>
                <a:spcBef>
                  <a:spcPct val="0"/>
                </a:spcBef>
              </a:pPr>
              <a:t>1</a:t>
            </a:fld>
            <a:endParaRPr lang="en-US" altLang="en-US" smtClean="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Contain the fire. Close windows and  doors as you leave the area. Don’t lock doors. </a:t>
            </a:r>
          </a:p>
          <a:p>
            <a:endParaRPr lang="en-US" altLang="en-US" smtClean="0"/>
          </a:p>
          <a:p>
            <a:r>
              <a:rPr lang="en-US" altLang="en-US" smtClean="0"/>
              <a:t>If you are in a lab, turn off any gas, oxygen or other source which could increase the hazard during a fire.  If you have knowledge of what chemicals are present at the location of a fire, or of other hazards in the vicinity of a fire, tell a Kirtland  officer or fire department personnel on the scene.</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F5011FB-2763-4660-9FAA-04D4A1B617ED}" type="slidenum">
              <a:rPr lang="en-US" altLang="en-US" smtClean="0">
                <a:latin typeface="Times New Roman" panose="02020603050405020304" pitchFamily="18" charset="0"/>
              </a:rPr>
              <a:pPr>
                <a:spcBef>
                  <a:spcPct val="0"/>
                </a:spcBef>
              </a:pPr>
              <a:t>10</a:t>
            </a:fld>
            <a:endParaRPr lang="en-US" altLang="en-US" smtClean="0">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lnSpcReduction="10000"/>
          </a:bodyPr>
          <a:lstStyle/>
          <a:p>
            <a:pPr>
              <a:defRPr/>
            </a:pPr>
            <a:r>
              <a:rPr lang="en-US" dirty="0" smtClean="0"/>
              <a:t>The Michigan Fire Prevention Code require that you evacuate a building when the fire alarm sounds. Unless you have received official prior notification that you do not need to evacuate, you must leave the building.</a:t>
            </a:r>
          </a:p>
          <a:p>
            <a:pPr>
              <a:defRPr/>
            </a:pPr>
            <a:endParaRPr lang="en-US" dirty="0" smtClean="0"/>
          </a:p>
          <a:p>
            <a:pPr>
              <a:defRPr/>
            </a:pPr>
            <a:r>
              <a:rPr lang="en-US" dirty="0" smtClean="0"/>
              <a:t>Quickly assess the environment and walk to the nearest safe exit. </a:t>
            </a:r>
          </a:p>
          <a:p>
            <a:pPr>
              <a:defRPr/>
            </a:pPr>
            <a:endParaRPr lang="en-US" dirty="0" smtClean="0"/>
          </a:p>
          <a:p>
            <a:pPr>
              <a:defRPr/>
            </a:pPr>
            <a:r>
              <a:rPr lang="en-US" dirty="0" smtClean="0"/>
              <a:t>During a fire, do not use the elevator.</a:t>
            </a:r>
            <a:r>
              <a:rPr lang="en-US" dirty="0"/>
              <a:t> </a:t>
            </a:r>
            <a:r>
              <a:rPr lang="en-US" dirty="0" smtClean="0"/>
              <a:t>It may </a:t>
            </a:r>
            <a:r>
              <a:rPr lang="en-US" dirty="0"/>
              <a:t>lose electrical power and trap you, or may automatically open into a </a:t>
            </a:r>
            <a:r>
              <a:rPr lang="en-US" dirty="0" smtClean="0"/>
              <a:t>hazardous </a:t>
            </a:r>
            <a:r>
              <a:rPr lang="en-US" dirty="0"/>
              <a:t>situation</a:t>
            </a:r>
            <a:r>
              <a:rPr lang="en-US" dirty="0" smtClean="0"/>
              <a:t>.</a:t>
            </a:r>
          </a:p>
          <a:p>
            <a:pPr>
              <a:defRPr/>
            </a:pPr>
            <a:endParaRPr lang="en-US" dirty="0" smtClean="0"/>
          </a:p>
          <a:p>
            <a:pPr>
              <a:defRPr/>
            </a:pPr>
            <a:r>
              <a:rPr lang="en-US" dirty="0" smtClean="0"/>
              <a:t>If you are able to provide assistance to those needing help during an evacuation, do so.</a:t>
            </a:r>
          </a:p>
          <a:p>
            <a:pPr>
              <a:defRPr/>
            </a:pPr>
            <a:endParaRPr lang="en-US" b="1" dirty="0"/>
          </a:p>
          <a:p>
            <a:pPr>
              <a:defRPr/>
            </a:pPr>
            <a:r>
              <a:rPr lang="en-US" b="1" dirty="0" smtClean="0"/>
              <a:t>or </a:t>
            </a:r>
            <a:r>
              <a:rPr lang="en-US" b="1" dirty="0"/>
              <a:t>Extinguish </a:t>
            </a:r>
            <a:r>
              <a:rPr lang="en-US" dirty="0"/>
              <a:t>-- small fires can sometimes be extinguished using portable fire extinguishers, or it may be necessary to evacuate. As a rule, you should only try to put out fires the size of a small trash can. </a:t>
            </a:r>
          </a:p>
          <a:p>
            <a:pPr eaLnBrk="1" hangingPunct="1">
              <a:defRPr/>
            </a:pPr>
            <a:endParaRPr lang="en-US" altLang="en-US" dirty="0"/>
          </a:p>
          <a:p>
            <a:pPr eaLnBrk="1" hangingPunct="1">
              <a:defRPr/>
            </a:pPr>
            <a:r>
              <a:rPr lang="en-US" altLang="en-US" dirty="0"/>
              <a:t>REMEMBER </a:t>
            </a:r>
          </a:p>
          <a:p>
            <a:pPr lvl="1" eaLnBrk="1" hangingPunct="1">
              <a:defRPr/>
            </a:pPr>
            <a:r>
              <a:rPr lang="en-US" altLang="en-US" dirty="0"/>
              <a:t>YOU ARE NOT REQUIRED TO FIGHT A FIRE USING A PORTABLE FIRE EXTINGUISHER.</a:t>
            </a:r>
          </a:p>
          <a:p>
            <a:pPr lvl="1" eaLnBrk="1" hangingPunct="1">
              <a:defRPr/>
            </a:pPr>
            <a:r>
              <a:rPr lang="en-US" altLang="en-US" dirty="0"/>
              <a:t>WHEN IN DOUBT, DON’T ATTEMPT TO EXTINGUISH THE </a:t>
            </a:r>
            <a:r>
              <a:rPr lang="en-US" altLang="en-US" dirty="0" smtClean="0"/>
              <a:t>FIRE -  </a:t>
            </a:r>
            <a:r>
              <a:rPr lang="en-US" altLang="en-US" dirty="0"/>
              <a:t>EVACUATE!</a:t>
            </a:r>
          </a:p>
          <a:p>
            <a:pPr>
              <a:defRPr/>
            </a:pPr>
            <a:endParaRPr lang="en-US" dirty="0"/>
          </a:p>
          <a:p>
            <a:pPr>
              <a:defRPr/>
            </a:pPr>
            <a:endParaRPr 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28FF33-4792-4CEF-BB96-9A66C86AE00B}" type="slidenum">
              <a:rPr lang="en-US" altLang="en-US" smtClean="0">
                <a:latin typeface="Times New Roman" panose="02020603050405020304" pitchFamily="18" charset="0"/>
              </a:rPr>
              <a:pPr>
                <a:spcBef>
                  <a:spcPct val="0"/>
                </a:spcBef>
              </a:pPr>
              <a:t>11</a:t>
            </a:fld>
            <a:endParaRPr lang="en-US" altLang="en-US" smtClean="0">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There will be some cases when outside conditions are extreme, and/or in the case of individuals with limited mobility, (especially due to the fact that elevators will not be available), evacuation to an area of refuge may be necessary. These areas are fire rated stairwells that are at least one fire barrier from the potential hazard and close to an exit point. If at all possible, notify the 911 dispatcher of your location or ask someone leaving the building to inform responders of the location.</a:t>
            </a:r>
          </a:p>
          <a:p>
            <a:endParaRPr lang="en-US" altLang="en-US" smtClean="0"/>
          </a:p>
          <a:p>
            <a:r>
              <a:rPr lang="en-US" altLang="en-US" smtClean="0"/>
              <a:t>Knowing that you are safe is important. Go to a meeting area so that you can be accounted for. If you decide to leave campus, let someone know you are safe.</a:t>
            </a:r>
          </a:p>
          <a:p>
            <a:endParaRPr lang="en-US" altLang="en-US" smtClean="0"/>
          </a:p>
          <a:p>
            <a:r>
              <a:rPr lang="en-US" altLang="en-US" smtClean="0"/>
              <a:t>It is important to not enter the building until it has been determined it is safe to do so by fire personnel. You will be informed when it is safe to re-enter the building.</a:t>
            </a:r>
          </a:p>
          <a:p>
            <a:r>
              <a:rPr lang="en-US" altLang="en-US" smtClean="0"/>
              <a:t> </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D9AA421-7164-4EFC-B5AF-3F4A0BAF065A}" type="slidenum">
              <a:rPr lang="en-US" altLang="en-US" smtClean="0">
                <a:latin typeface="Times New Roman" panose="02020603050405020304" pitchFamily="18" charset="0"/>
              </a:rPr>
              <a:pPr>
                <a:spcBef>
                  <a:spcPct val="0"/>
                </a:spcBef>
              </a:pPr>
              <a:t>12</a:t>
            </a:fld>
            <a:endParaRPr lang="en-US" altLang="en-US" smtClean="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80000"/>
              </a:lnSpc>
              <a:spcBef>
                <a:spcPts val="600"/>
              </a:spcBef>
              <a:buClr>
                <a:schemeClr val="accent1"/>
              </a:buClr>
              <a:buSzPct val="76000"/>
              <a:defRPr/>
            </a:pPr>
            <a:endParaRPr lang="en-US" altLang="en-US" dirty="0" smtClean="0"/>
          </a:p>
          <a:p>
            <a:pPr>
              <a:defRPr/>
            </a:pPr>
            <a:r>
              <a:rPr lang="en-US" dirty="0"/>
              <a:t>Fire extinguishers are to be used by trained individuals </a:t>
            </a:r>
            <a:r>
              <a:rPr lang="en-US" dirty="0" smtClean="0"/>
              <a:t>only. </a:t>
            </a:r>
            <a:r>
              <a:rPr lang="en-US" dirty="0"/>
              <a:t>At no time should anyone jeopardize their safety or that of others in attempt to fight a fire. </a:t>
            </a:r>
            <a:endParaRPr lang="en-US" dirty="0" smtClean="0"/>
          </a:p>
          <a:p>
            <a:pPr>
              <a:lnSpc>
                <a:spcPct val="80000"/>
              </a:lnSpc>
              <a:spcBef>
                <a:spcPts val="600"/>
              </a:spcBef>
              <a:buClr>
                <a:schemeClr val="accent1"/>
              </a:buClr>
              <a:buSzPct val="76000"/>
              <a:defRPr/>
            </a:pPr>
            <a:endParaRPr lang="en-US" altLang="en-US" dirty="0"/>
          </a:p>
          <a:p>
            <a:pPr>
              <a:defRPr/>
            </a:pPr>
            <a:r>
              <a:rPr lang="en-US" dirty="0" smtClean="0"/>
              <a:t>Use a fire extinguisher only if all of these conditions are present:</a:t>
            </a:r>
          </a:p>
          <a:p>
            <a:pPr marL="171450" indent="-171450">
              <a:buFont typeface="Arial" panose="020B0604020202020204" pitchFamily="34" charset="0"/>
              <a:buChar char="•"/>
              <a:defRPr/>
            </a:pPr>
            <a:r>
              <a:rPr lang="en-US" dirty="0" smtClean="0"/>
              <a:t>You have alerted other occupants and someone has reported the fire to Public Safety; The fire is small and contained to a single object, such as a wastebasket; </a:t>
            </a:r>
          </a:p>
          <a:p>
            <a:pPr marL="171450" indent="-171450">
              <a:buFont typeface="Arial" panose="020B0604020202020204" pitchFamily="34" charset="0"/>
              <a:buChar char="•"/>
              <a:defRPr/>
            </a:pPr>
            <a:r>
              <a:rPr lang="en-US" dirty="0" smtClean="0"/>
              <a:t>You are safe from the toxic smoke produced by the fire; </a:t>
            </a:r>
          </a:p>
          <a:p>
            <a:pPr marL="171450" indent="-171450">
              <a:buFont typeface="Arial" panose="020B0604020202020204" pitchFamily="34" charset="0"/>
              <a:buChar char="•"/>
              <a:defRPr/>
            </a:pPr>
            <a:r>
              <a:rPr lang="en-US" dirty="0" smtClean="0"/>
              <a:t>You have a means of escape identified and the fire is not between you and the escape route; </a:t>
            </a:r>
          </a:p>
          <a:p>
            <a:pPr marL="171450" indent="-171450">
              <a:buFont typeface="Arial" panose="020B0604020202020204" pitchFamily="34" charset="0"/>
              <a:buChar char="•"/>
              <a:defRPr/>
            </a:pPr>
            <a:r>
              <a:rPr lang="en-US" dirty="0" smtClean="0"/>
              <a:t>You are physically capable of operating the extinguisher; </a:t>
            </a:r>
          </a:p>
          <a:p>
            <a:pPr marL="171450" indent="-171450">
              <a:buFont typeface="Arial" panose="020B0604020202020204" pitchFamily="34" charset="0"/>
              <a:buChar char="•"/>
              <a:defRPr/>
            </a:pPr>
            <a:r>
              <a:rPr lang="en-US" dirty="0" smtClean="0"/>
              <a:t>Your instincts tell you that it is safe to use an extinguisher. </a:t>
            </a:r>
          </a:p>
          <a:p>
            <a:pPr>
              <a:defRPr/>
            </a:pPr>
            <a:r>
              <a:rPr lang="en-US" dirty="0" smtClean="0"/>
              <a:t/>
            </a:r>
            <a:br>
              <a:rPr lang="en-US" dirty="0" smtClean="0"/>
            </a:br>
            <a:r>
              <a:rPr lang="en-US" dirty="0" smtClean="0"/>
              <a:t>If these conditions are not all present, or you have any doubts, leave the area immediately, closed the door behind you, activate the fire alarm (pull stations are located along exit pathways), and notify  Public Safety.</a:t>
            </a:r>
            <a:endParaRPr lang="en-US" altLang="en-US" dirty="0"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A190AA-9FF9-4C8A-BB9D-E5AB75FE1CEE}" type="slidenum">
              <a:rPr lang="en-US" altLang="en-US" smtClean="0">
                <a:latin typeface="Times New Roman" panose="02020603050405020304" pitchFamily="18" charset="0"/>
              </a:rPr>
              <a:pPr>
                <a:spcBef>
                  <a:spcPct val="0"/>
                </a:spcBef>
              </a:pPr>
              <a:t>13</a:t>
            </a:fld>
            <a:endParaRPr lang="en-US" altLang="en-US" smtClean="0">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1066800" y="7620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10000"/>
          </a:bodyPr>
          <a:lstStyle/>
          <a:p>
            <a:pPr>
              <a:defRPr/>
            </a:pPr>
            <a:r>
              <a:rPr lang="en-US" dirty="0" smtClean="0"/>
              <a:t>Different types of fires require different types of extinguishers. For example, a grease fire and an electrical fire require the use of different extinguishing agents to be effective and safely put the fire out. There are also multi-purpose fire extinguishers - such as those labeled "B-C" or "A-B-C“.</a:t>
            </a:r>
          </a:p>
          <a:p>
            <a:pPr>
              <a:defRPr/>
            </a:pPr>
            <a:endParaRPr lang="en-US" dirty="0"/>
          </a:p>
          <a:p>
            <a:pPr>
              <a:defRPr/>
            </a:pPr>
            <a:r>
              <a:rPr lang="en-US" dirty="0" smtClean="0"/>
              <a:t>There are five classes of extinguishers, and each class is marked with a class specific color, geometric symbol,  or picture as shown here.</a:t>
            </a:r>
          </a:p>
          <a:p>
            <a:pPr>
              <a:defRPr/>
            </a:pPr>
            <a:r>
              <a:rPr lang="en-US" b="1" dirty="0" smtClean="0">
                <a:hlinkClick r:id="rId3"/>
              </a:rPr>
              <a:t>Class A</a:t>
            </a:r>
            <a:r>
              <a:rPr lang="en-US" dirty="0" smtClean="0"/>
              <a:t> extinguishers are for ordinary combustible materials such as paper, wood, cardboard, and most plastics. Geometric symbol (green triangle) </a:t>
            </a:r>
          </a:p>
          <a:p>
            <a:pPr>
              <a:defRPr/>
            </a:pPr>
            <a:endParaRPr lang="en-US" b="1" dirty="0" smtClean="0">
              <a:hlinkClick r:id="rId4"/>
            </a:endParaRPr>
          </a:p>
          <a:p>
            <a:pPr>
              <a:defRPr/>
            </a:pPr>
            <a:r>
              <a:rPr lang="en-US" b="1" dirty="0" smtClean="0">
                <a:hlinkClick r:id="rId4"/>
              </a:rPr>
              <a:t>Class B</a:t>
            </a:r>
            <a:r>
              <a:rPr lang="en-US" dirty="0" smtClean="0"/>
              <a:t> fires involve flammable or combustible liquids such as gasoline, kerosene, grease and oil. Geometric symbol (red square) </a:t>
            </a:r>
          </a:p>
          <a:p>
            <a:pPr>
              <a:defRPr/>
            </a:pPr>
            <a:endParaRPr lang="en-US" b="1" dirty="0" smtClean="0">
              <a:hlinkClick r:id="rId5"/>
            </a:endParaRPr>
          </a:p>
          <a:p>
            <a:pPr>
              <a:defRPr/>
            </a:pPr>
            <a:r>
              <a:rPr lang="en-US" b="1" dirty="0" smtClean="0">
                <a:hlinkClick r:id="rId5"/>
              </a:rPr>
              <a:t>Class C</a:t>
            </a:r>
            <a:r>
              <a:rPr lang="en-US" dirty="0" smtClean="0"/>
              <a:t> fires involve electrical equipment, such as appliances, wiring, circuit breakers and outlets. Never use water to extinguish class C fires Geometric symbol (blue circle) </a:t>
            </a:r>
          </a:p>
          <a:p>
            <a:pPr>
              <a:defRPr/>
            </a:pPr>
            <a:endParaRPr lang="en-US" b="1" dirty="0" smtClean="0">
              <a:hlinkClick r:id="rId6"/>
            </a:endParaRPr>
          </a:p>
          <a:p>
            <a:pPr>
              <a:defRPr/>
            </a:pPr>
            <a:r>
              <a:rPr lang="en-US" b="1" dirty="0" smtClean="0">
                <a:hlinkClick r:id="rId6"/>
              </a:rPr>
              <a:t>Class D</a:t>
            </a:r>
            <a:r>
              <a:rPr lang="en-US" dirty="0" smtClean="0"/>
              <a:t> fire extinguishers are commonly found in a chemical laboratory. They are for fires that involve combustible metals, such as magnesium, titanium, potassium and sodium. Geometric symbol (Yellow Decagon) </a:t>
            </a:r>
          </a:p>
          <a:p>
            <a:pPr>
              <a:defRPr/>
            </a:pPr>
            <a:endParaRPr lang="en-US" b="1" dirty="0" smtClean="0">
              <a:hlinkClick r:id="rId7"/>
            </a:endParaRPr>
          </a:p>
          <a:p>
            <a:pPr>
              <a:defRPr/>
            </a:pPr>
            <a:r>
              <a:rPr lang="en-US" b="1" dirty="0" smtClean="0">
                <a:hlinkClick r:id="rId7"/>
              </a:rPr>
              <a:t>Class K</a:t>
            </a:r>
            <a:r>
              <a:rPr lang="en-US" dirty="0" smtClean="0"/>
              <a:t> fire extinguishers are for fires that involve cooking oils, trans-fats, or fats in cooking appliances and are typically found in restaurant and cafeteria kitchens. Geometric symbol (black hexagon)</a:t>
            </a:r>
          </a:p>
          <a:p>
            <a:pPr>
              <a:defRPr/>
            </a:pPr>
            <a:endParaRPr lang="en-US" dirty="0" smtClean="0"/>
          </a:p>
          <a:p>
            <a:pPr>
              <a:defRPr/>
            </a:pPr>
            <a:endParaRPr lang="en-US" dirty="0"/>
          </a:p>
          <a:p>
            <a:pPr>
              <a:defRPr/>
            </a:pPr>
            <a:endParaRPr 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0C9AD2-2F4B-4390-AEAF-068917436240}" type="slidenum">
              <a:rPr lang="en-US" altLang="en-US" smtClean="0">
                <a:latin typeface="Times New Roman" panose="02020603050405020304" pitchFamily="18" charset="0"/>
              </a:rPr>
              <a:pPr>
                <a:spcBef>
                  <a:spcPct val="0"/>
                </a:spcBef>
              </a:pPr>
              <a:t>14</a:t>
            </a:fld>
            <a:endParaRPr lang="en-US" altLang="en-US" smtClean="0">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Learn Pull-Aim-Squeeze-Sweep (PASS) to help you remember how to use fire extinguishers and what to do with them after use.</a:t>
            </a:r>
          </a:p>
          <a:p>
            <a:endParaRPr lang="en-US" altLang="en-US" smtClean="0"/>
          </a:p>
          <a:p>
            <a:r>
              <a:rPr lang="en-US" altLang="en-US" smtClean="0"/>
              <a:t> P - Pull the pin.  </a:t>
            </a:r>
          </a:p>
          <a:p>
            <a:endParaRPr lang="en-US" altLang="en-US" smtClean="0"/>
          </a:p>
          <a:p>
            <a:r>
              <a:rPr lang="en-US" altLang="en-US" smtClean="0"/>
              <a:t>A - Aim low at the base of the fire.  This is the where the fuel source is.</a:t>
            </a:r>
          </a:p>
          <a:p>
            <a:endParaRPr lang="en-US" altLang="en-US" smtClean="0"/>
          </a:p>
          <a:p>
            <a:r>
              <a:rPr lang="en-US" altLang="en-US" smtClean="0"/>
              <a:t>S - Squeeze the lever above the handle.  Release to stop the flow.</a:t>
            </a:r>
          </a:p>
          <a:p>
            <a:r>
              <a:rPr lang="en-US" altLang="en-US" smtClean="0"/>
              <a:t>      </a:t>
            </a:r>
          </a:p>
          <a:p>
            <a:r>
              <a:rPr lang="en-US" altLang="en-US" smtClean="0"/>
              <a:t>S - Sweep from side to side.  Move toward the fire, aiming low at its base.  Sweep until all flames are extinguished.  Watch for re-igniting.  </a:t>
            </a:r>
          </a:p>
          <a:p>
            <a:endParaRPr lang="en-US" altLang="en-US" smtClean="0"/>
          </a:p>
          <a:p>
            <a:r>
              <a:rPr lang="en-US" altLang="en-US" smtClean="0"/>
              <a:t>Place any fire extinguisher that has been used on its side on the floor.  </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8FF655-BEFC-406E-85EB-5CBBBC7D0FF2}" type="slidenum">
              <a:rPr lang="en-US" altLang="en-US" smtClean="0">
                <a:latin typeface="Times New Roman" panose="02020603050405020304" pitchFamily="18" charset="0"/>
              </a:rPr>
              <a:pPr>
                <a:spcBef>
                  <a:spcPct val="0"/>
                </a:spcBef>
              </a:pPr>
              <a:t>15</a:t>
            </a:fld>
            <a:endParaRPr lang="en-US" altLang="en-US" smtClean="0">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Hopefully the information conveyed in this presentation has helped you to understand fire safety  and evacuation procedures.</a:t>
            </a:r>
          </a:p>
          <a:p>
            <a:endParaRPr lang="en-US" altLang="en-US" smtClean="0"/>
          </a:p>
          <a:p>
            <a:endParaRPr lang="en-US" altLang="en-US" smtClean="0"/>
          </a:p>
          <a:p>
            <a:r>
              <a:rPr lang="en-US" altLang="en-US" smtClean="0"/>
              <a:t>And finally, remember fire-safety is everyone’s responsibility.  It is your responsibility to ensure that you know how to properly respond when there is a fire on campus.</a:t>
            </a: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D59B88-B4D2-41DA-BA4B-017862317B45}" type="slidenum">
              <a:rPr lang="en-US" altLang="en-US" smtClean="0">
                <a:latin typeface="Times New Roman" panose="02020603050405020304" pitchFamily="18" charset="0"/>
              </a:rPr>
              <a:pPr>
                <a:spcBef>
                  <a:spcPct val="0"/>
                </a:spcBef>
              </a:pPr>
              <a:t>16</a:t>
            </a:fld>
            <a:endParaRPr lang="en-US" altLang="en-US" smtClean="0">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7A9DA7-F532-4A43-AD27-23DA84E5B6D4}" type="slidenum">
              <a:rPr lang="en-US" altLang="en-US" smtClean="0">
                <a:latin typeface="Times New Roman" panose="02020603050405020304" pitchFamily="18" charset="0"/>
              </a:rPr>
              <a:pPr>
                <a:spcBef>
                  <a:spcPct val="0"/>
                </a:spcBef>
              </a:pPr>
              <a:t>17</a:t>
            </a:fld>
            <a:endParaRPr lang="en-US" altLang="en-US" smtClean="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Public Act 481 of 2014 amended Michigan’s Fire Prevention Code. As part of the legislation, any degree or certificate granting public or private college or university, junior college, or community college in the state  shall ensure that all instructional staff are trained in fire drill procedures before the beginning of each academic year.</a:t>
            </a:r>
          </a:p>
          <a:p>
            <a:endParaRPr lang="en-US" altLang="en-US" smtClean="0"/>
          </a:p>
          <a:p>
            <a:r>
              <a:rPr lang="en-US" altLang="en-US" smtClean="0"/>
              <a:t>This training must be completed annually and the post-secondary institution must maintain a record of those trained and attest to compliance to the Michigan Bureau of Fire Services  by January 10</a:t>
            </a:r>
            <a:r>
              <a:rPr lang="en-US" altLang="en-US" baseline="30000" smtClean="0"/>
              <a:t>th</a:t>
            </a:r>
            <a:r>
              <a:rPr lang="en-US" altLang="en-US" smtClean="0"/>
              <a:t> of each year.</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3895996-1422-4A8C-A5EC-96247C0733F7}" type="slidenum">
              <a:rPr lang="en-US" altLang="en-US" smtClean="0">
                <a:latin typeface="Times New Roman" panose="02020603050405020304" pitchFamily="18" charset="0"/>
              </a:rPr>
              <a:pPr>
                <a:spcBef>
                  <a:spcPct val="0"/>
                </a:spcBef>
              </a:pPr>
              <a:t>2</a:t>
            </a:fld>
            <a:endParaRPr lang="en-US" altLang="en-US" smtClean="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basic principles of fire safety can be applied to situations beyond the campus environment. They can be used at home or in other places such as shopping malls, restaurants or movie theaters.</a:t>
            </a:r>
          </a:p>
          <a:p>
            <a:endParaRPr lang="en-US" altLang="en-US" smtClean="0"/>
          </a:p>
          <a:p>
            <a:r>
              <a:rPr lang="en-US" altLang="en-US" smtClean="0"/>
              <a:t>Fire safety is especially important in the classroom.  Our students have rehearsed fire safety in the school setting since kindergarten and they look to the teacher for direction and information when a situation arises.</a:t>
            </a:r>
          </a:p>
          <a:p>
            <a:endParaRPr lang="en-US" altLang="en-US" smtClean="0"/>
          </a:p>
          <a:p>
            <a:r>
              <a:rPr lang="en-US" altLang="en-US" smtClean="0"/>
              <a:t>By taking the right actions, you may save a life one day.</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39127B6-9F8C-4DCC-A73D-1ABB1193B191}" type="slidenum">
              <a:rPr lang="en-US" altLang="en-US" smtClean="0">
                <a:latin typeface="Times New Roman" panose="02020603050405020304" pitchFamily="18" charset="0"/>
              </a:rPr>
              <a:pPr>
                <a:spcBef>
                  <a:spcPct val="0"/>
                </a:spcBef>
              </a:pPr>
              <a:t>3</a:t>
            </a:fld>
            <a:endParaRPr lang="en-US" altLang="en-US" smtClean="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a:p>
            <a:r>
              <a:rPr lang="en-US" altLang="en-US" smtClean="0"/>
              <a:t> Our knowledge, experience and education enables us to understand what is going on around us and helps us to determine if it is safe. </a:t>
            </a:r>
          </a:p>
          <a:p>
            <a:endParaRPr lang="en-US" altLang="en-US" smtClean="0"/>
          </a:p>
          <a:p>
            <a:r>
              <a:rPr lang="en-US" altLang="en-US" smtClean="0"/>
              <a:t>It is important that everyone is aware of their surroundings and the potential hazards they face. </a:t>
            </a:r>
          </a:p>
          <a:p>
            <a:endParaRPr lang="en-US" altLang="en-US" smtClean="0"/>
          </a:p>
          <a:p>
            <a:r>
              <a:rPr lang="en-US" altLang="en-US" smtClean="0"/>
              <a:t>Know the physical environment where you teach, have your office or conduct other activities. Identify where exits are located, the best routes to reach them and the location of fire alarm pulls and extinguishers.</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0B2415-0D81-4467-AC79-CB36298AE730}" type="slidenum">
              <a:rPr lang="en-US" altLang="en-US" smtClean="0">
                <a:latin typeface="Times New Roman" panose="02020603050405020304" pitchFamily="18" charset="0"/>
              </a:rPr>
              <a:pPr>
                <a:spcBef>
                  <a:spcPct val="0"/>
                </a:spcBef>
              </a:pPr>
              <a:t>4</a:t>
            </a:fld>
            <a:endParaRPr lang="en-US" altLang="en-US" smtClean="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During a building fire, firefighters must determine as soon as possible whether or not all occupants have escaped. If not, they will attempt a rescue placing themselves at great risk of serious injury. Therefore, it is important to account for individuals.</a:t>
            </a:r>
          </a:p>
          <a:p>
            <a:endParaRPr lang="en-US" altLang="en-US" smtClean="0"/>
          </a:p>
          <a:p>
            <a:r>
              <a:rPr lang="en-US" altLang="en-US" smtClean="0"/>
              <a:t>One way of helping the accountability process, is to go to a designated meeting area. Buildings with completed emergency plans have predesignated meeting areas identified.</a:t>
            </a:r>
          </a:p>
          <a:p>
            <a:endParaRPr lang="en-US" altLang="en-US" smtClean="0"/>
          </a:p>
          <a:p>
            <a:r>
              <a:rPr lang="en-US" altLang="en-US" smtClean="0"/>
              <a:t>If a meeting area has not been previously designated, occupants should meet outdoors on the upwind side of the building. The meeting place should be at a safe distance and clear of emergency responders, their vehicles, and equipment. </a:t>
            </a:r>
          </a:p>
          <a:p>
            <a:endParaRPr lang="en-US" alt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4911C35-4A0B-4C5D-9FAE-306E452D66EE}" type="slidenum">
              <a:rPr lang="en-US" altLang="en-US" smtClean="0">
                <a:latin typeface="Times New Roman" panose="02020603050405020304" pitchFamily="18" charset="0"/>
              </a:rPr>
              <a:pPr>
                <a:spcBef>
                  <a:spcPct val="0"/>
                </a:spcBef>
              </a:pPr>
              <a:t>5</a:t>
            </a:fld>
            <a:endParaRPr lang="en-US" altLang="en-US" smtClean="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It is common knowledge that prevention is always the best and most effective cure. With that in mind, practices and procedures to limit the risk of fires and ensure safe movement in the building should be practiced.</a:t>
            </a:r>
          </a:p>
          <a:p>
            <a:endParaRPr lang="en-US" altLang="en-US" smtClean="0"/>
          </a:p>
          <a:p>
            <a:r>
              <a:rPr lang="en-US" altLang="en-US" smtClean="0"/>
              <a:t>Each person has a responsibility to maintain a fire safe environment throughout the  campus.  Faculty, staff,  and students are responsible for keeping their classrooms, labs, offices, residence hall rooms or work areas free of potential fire hazards. </a:t>
            </a:r>
          </a:p>
          <a:p>
            <a:r>
              <a:rPr lang="en-US" altLang="en-US" smtClean="0"/>
              <a:t> </a:t>
            </a:r>
          </a:p>
          <a:p>
            <a:r>
              <a:rPr lang="en-US" altLang="en-US" smtClean="0"/>
              <a:t>Report safety concerns such as blocked passageways, nonfunctioning safety equipment or propped open fire doors to the facilities department.</a:t>
            </a:r>
          </a:p>
          <a:p>
            <a:endParaRPr lang="en-US" alt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01EA1F-32DA-4F9A-A5F5-CBFE75BBA811}" type="slidenum">
              <a:rPr lang="en-US" altLang="en-US" smtClean="0">
                <a:latin typeface="Times New Roman" panose="02020603050405020304" pitchFamily="18" charset="0"/>
              </a:rPr>
              <a:pPr>
                <a:spcBef>
                  <a:spcPct val="0"/>
                </a:spcBef>
              </a:pPr>
              <a:t>6</a:t>
            </a:fld>
            <a:endParaRPr lang="en-US" altLang="en-US" smtClean="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Rescue, Alarm, Contain, Evacuate/Extinguish (R.A.C.E..) is an acronym commonly used  to help remember how to properly respond and when to use a fire extinguisher in an emergency. </a:t>
            </a:r>
          </a:p>
          <a:p>
            <a:endParaRPr lang="en-US" altLang="en-US" b="1" smtClean="0"/>
          </a:p>
          <a:p>
            <a:endParaRPr lang="en-US" altLang="en-US" smtClean="0"/>
          </a:p>
        </p:txBody>
      </p:sp>
      <p:sp>
        <p:nvSpPr>
          <p:cNvPr id="296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11AB785-E81A-46D7-BE50-A413DC3901DA}" type="slidenum">
              <a:rPr lang="en-US" altLang="en-US" smtClean="0">
                <a:latin typeface="Times New Roman" panose="02020603050405020304" pitchFamily="18" charset="0"/>
              </a:rPr>
              <a:pPr>
                <a:spcBef>
                  <a:spcPct val="0"/>
                </a:spcBef>
              </a:pPr>
              <a:t>7</a:t>
            </a:fld>
            <a:endParaRPr lang="en-US" altLang="en-US" smtClean="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t>Rescue</a:t>
            </a:r>
            <a:r>
              <a:rPr lang="en-US" altLang="en-US" smtClean="0"/>
              <a:t> or remove people from the area of danger. This includes directing people outside or, if unable to get out, to a safe area in the building. These areas, sometimes referred to as areas of refuge, are often in stairwells with closed fire rated doors. </a:t>
            </a:r>
          </a:p>
          <a:p>
            <a:endParaRPr lang="en-US" altLang="en-US" smtClean="0"/>
          </a:p>
          <a:p>
            <a:r>
              <a:rPr lang="en-US" altLang="en-US" smtClean="0"/>
              <a:t>Generally, rescue does not mean entering an area where there is fire or smoke. It is never safe to enter a room where the door is closed and the handle or door itself feels warm or hot.</a:t>
            </a:r>
          </a:p>
          <a:p>
            <a:endParaRPr lang="en-US" altLang="en-US" smtClean="0"/>
          </a:p>
          <a:p>
            <a:r>
              <a:rPr lang="en-US" altLang="en-US" smtClean="0"/>
              <a:t>During emergencies in the classroom, students typically look to the instructor for direction. Be prepared to provide clear, firm directions to those present in your classroom.</a:t>
            </a:r>
          </a:p>
          <a:p>
            <a:endParaRPr lang="en-US" altLang="en-US" smtClean="0"/>
          </a:p>
          <a:p>
            <a:endParaRPr lang="en-US"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A19860C-D50D-46E9-9BB9-09DB1A55044C}" type="slidenum">
              <a:rPr lang="en-US" altLang="en-US" smtClean="0">
                <a:latin typeface="Times New Roman" panose="02020603050405020304" pitchFamily="18" charset="0"/>
              </a:rPr>
              <a:pPr>
                <a:spcBef>
                  <a:spcPct val="0"/>
                </a:spcBef>
              </a:pPr>
              <a:t>8</a:t>
            </a:fld>
            <a:endParaRPr lang="en-US" altLang="en-US" smtClean="0">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Sound the alarm by activating a pull station and calling public safety. Tell others of the danger.</a:t>
            </a:r>
          </a:p>
          <a:p>
            <a:endParaRPr lang="en-US" altLang="en-US" smtClean="0"/>
          </a:p>
          <a:p>
            <a:r>
              <a:rPr lang="en-US" altLang="en-US" smtClean="0"/>
              <a:t>You can contact Kirtland Public Safety by calling 355 from any Roscommon campus phone. Call 911 for the other campuses.</a:t>
            </a:r>
          </a:p>
          <a:p>
            <a:endParaRPr lang="en-US" altLang="en-US" smtClean="0"/>
          </a:p>
          <a:p>
            <a:r>
              <a:rPr lang="en-US" altLang="en-US" smtClean="0"/>
              <a:t>When calling, be ready to provide information to the dispatcher on the location of the fire and if there are any people needing rescue assistance.</a:t>
            </a:r>
          </a:p>
          <a:p>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E377E0-4F98-4820-B5F4-42E2F52BD0EA}" type="slidenum">
              <a:rPr lang="en-US" altLang="en-US" smtClean="0">
                <a:latin typeface="Times New Roman" panose="02020603050405020304" pitchFamily="18" charset="0"/>
              </a:rPr>
              <a:pPr>
                <a:spcBef>
                  <a:spcPct val="0"/>
                </a:spcBef>
              </a:pPr>
              <a:t>9</a:t>
            </a:fld>
            <a:endParaRPr lang="en-US" altLang="en-US" smtClean="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Slide Number Placeholder 28"/>
          <p:cNvSpPr>
            <a:spLocks noGrp="1"/>
          </p:cNvSpPr>
          <p:nvPr>
            <p:ph type="sldNum" sz="quarter" idx="10"/>
          </p:nvPr>
        </p:nvSpPr>
        <p:spPr>
          <a:xfrm>
            <a:off x="1216025" y="6354763"/>
            <a:ext cx="1219200" cy="366712"/>
          </a:xfrm>
        </p:spPr>
        <p:txBody>
          <a:bodyPr wrap="square" lIns="91440" tIns="45720" rIns="91440" bIns="45720" numCol="1" anchor="t" anchorCtr="0" compatLnSpc="1">
            <a:prstTxWarp prst="textNoShape">
              <a:avLst/>
            </a:prstTxWarp>
          </a:bodyPr>
          <a:lstStyle>
            <a:lvl1pPr>
              <a:defRPr/>
            </a:lvl1pPr>
          </a:lstStyle>
          <a:p>
            <a:pPr>
              <a:defRPr/>
            </a:pPr>
            <a:fld id="{D82581DE-71B7-4734-809E-BC6EE9C7BFC7}" type="slidenum">
              <a:rPr lang="en-US"/>
              <a:pPr>
                <a:defRPr/>
              </a:pPr>
              <a:t>‹#›</a:t>
            </a:fld>
            <a:endParaRPr lang="en-US"/>
          </a:p>
        </p:txBody>
      </p:sp>
    </p:spTree>
    <p:extLst>
      <p:ext uri="{BB962C8B-B14F-4D97-AF65-F5344CB8AC3E}">
        <p14:creationId xmlns:p14="http://schemas.microsoft.com/office/powerpoint/2010/main" val="2854503626"/>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22"/>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CFD78B1D-545E-407F-A4DD-74CC0C0FD961}" type="slidenum">
              <a:rPr lang="en-US"/>
              <a:pPr>
                <a:defRPr/>
              </a:pPr>
              <a:t>‹#›</a:t>
            </a:fld>
            <a:endParaRPr lang="en-US"/>
          </a:p>
        </p:txBody>
      </p:sp>
    </p:spTree>
    <p:extLst>
      <p:ext uri="{BB962C8B-B14F-4D97-AF65-F5344CB8AC3E}">
        <p14:creationId xmlns:p14="http://schemas.microsoft.com/office/powerpoint/2010/main" val="499344933"/>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10"/>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5" name="Isosceles Triang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Straight Connector 14"/>
          <p:cNvSpPr>
            <a:spLocks noChangeShapeType="1"/>
          </p:cNvSpPr>
          <p:nvPr/>
        </p:nvSpPr>
        <p:spPr bwMode="auto">
          <a:xfrm rot="5400000">
            <a:off x="3630612" y="3201988"/>
            <a:ext cx="5851525"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1BD6CEFB-41B2-4DE7-A0DD-0C79F79E7C5D}" type="slidenum">
              <a:rPr lang="en-US"/>
              <a:pPr>
                <a:defRPr/>
              </a:pPr>
              <a:t>‹#›</a:t>
            </a:fld>
            <a:endParaRPr lang="en-US"/>
          </a:p>
        </p:txBody>
      </p:sp>
    </p:spTree>
    <p:extLst>
      <p:ext uri="{BB962C8B-B14F-4D97-AF65-F5344CB8AC3E}">
        <p14:creationId xmlns:p14="http://schemas.microsoft.com/office/powerpoint/2010/main" val="2665863920"/>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6786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22"/>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C6DAA00F-6641-4345-AF29-281F4C0072EC}" type="slidenum">
              <a:rPr lang="en-US"/>
              <a:pPr>
                <a:defRPr/>
              </a:pPr>
              <a:t>‹#›</a:t>
            </a:fld>
            <a:endParaRPr lang="en-US"/>
          </a:p>
        </p:txBody>
      </p:sp>
    </p:spTree>
    <p:extLst>
      <p:ext uri="{BB962C8B-B14F-4D97-AF65-F5344CB8AC3E}">
        <p14:creationId xmlns:p14="http://schemas.microsoft.com/office/powerpoint/2010/main" val="297291842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Slide Number Placeholder 5"/>
          <p:cNvSpPr>
            <a:spLocks noGrp="1"/>
          </p:cNvSpPr>
          <p:nvPr>
            <p:ph type="sldNum" sz="quarter" idx="10"/>
          </p:nvPr>
        </p:nvSpPr>
        <p:spPr>
          <a:xfrm>
            <a:off x="1069975" y="6354763"/>
            <a:ext cx="1520825" cy="366712"/>
          </a:xfrm>
        </p:spPr>
        <p:txBody>
          <a:bodyPr wrap="square" lIns="91440" tIns="45720" rIns="91440" bIns="45720" numCol="1" anchor="t" anchorCtr="0" compatLnSpc="1">
            <a:prstTxWarp prst="textNoShape">
              <a:avLst/>
            </a:prstTxWarp>
          </a:bodyPr>
          <a:lstStyle>
            <a:lvl1pPr>
              <a:defRPr/>
            </a:lvl1pPr>
          </a:lstStyle>
          <a:p>
            <a:pPr>
              <a:defRPr/>
            </a:pPr>
            <a:fld id="{0D003BD2-F2E3-4F0A-8081-EA7496DBC4A8}" type="slidenum">
              <a:rPr lang="en-US"/>
              <a:pPr>
                <a:defRPr/>
              </a:pPr>
              <a:t>‹#›</a:t>
            </a:fld>
            <a:endParaRPr lang="en-US"/>
          </a:p>
        </p:txBody>
      </p:sp>
    </p:spTree>
    <p:extLst>
      <p:ext uri="{BB962C8B-B14F-4D97-AF65-F5344CB8AC3E}">
        <p14:creationId xmlns:p14="http://schemas.microsoft.com/office/powerpoint/2010/main" val="3173369460"/>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22"/>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0AF3F085-D3A1-4F2A-9FDF-C8FA180F5A06}" type="slidenum">
              <a:rPr lang="en-US"/>
              <a:pPr>
                <a:defRPr/>
              </a:pPr>
              <a:t>‹#›</a:t>
            </a:fld>
            <a:endParaRPr lang="en-US"/>
          </a:p>
        </p:txBody>
      </p:sp>
    </p:spTree>
    <p:extLst>
      <p:ext uri="{BB962C8B-B14F-4D97-AF65-F5344CB8AC3E}">
        <p14:creationId xmlns:p14="http://schemas.microsoft.com/office/powerpoint/2010/main" val="3494960556"/>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22"/>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DE4EB5E1-F0DD-42B0-80B4-0F86CD959F70}" type="slidenum">
              <a:rPr lang="en-US"/>
              <a:pPr>
                <a:defRPr/>
              </a:pPr>
              <a:t>‹#›</a:t>
            </a:fld>
            <a:endParaRPr lang="en-US"/>
          </a:p>
        </p:txBody>
      </p:sp>
    </p:spTree>
    <p:extLst>
      <p:ext uri="{BB962C8B-B14F-4D97-AF65-F5344CB8AC3E}">
        <p14:creationId xmlns:p14="http://schemas.microsoft.com/office/powerpoint/2010/main" val="1967707340"/>
      </p:ext>
    </p:extLst>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Slide Number Placeholder 4"/>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10B370FD-F109-420C-A8A8-AC7D0B5C8BA5}" type="slidenum">
              <a:rPr lang="en-US"/>
              <a:pPr>
                <a:defRPr/>
              </a:pPr>
              <a:t>‹#›</a:t>
            </a:fld>
            <a:endParaRPr lang="en-US"/>
          </a:p>
        </p:txBody>
      </p:sp>
    </p:spTree>
    <p:extLst>
      <p:ext uri="{BB962C8B-B14F-4D97-AF65-F5344CB8AC3E}">
        <p14:creationId xmlns:p14="http://schemas.microsoft.com/office/powerpoint/2010/main" val="214274791"/>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0"/>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Slide Number Placeholder 3"/>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D12CFDF1-709F-42A7-8CC4-91B0BFEB417E}" type="slidenum">
              <a:rPr lang="en-US"/>
              <a:pPr>
                <a:defRPr/>
              </a:pPr>
              <a:t>‹#›</a:t>
            </a:fld>
            <a:endParaRPr lang="en-US"/>
          </a:p>
        </p:txBody>
      </p:sp>
    </p:spTree>
    <p:extLst>
      <p:ext uri="{BB962C8B-B14F-4D97-AF65-F5344CB8AC3E}">
        <p14:creationId xmlns:p14="http://schemas.microsoft.com/office/powerpoint/2010/main" val="472126541"/>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10"/>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6" name="Straight Connector 11"/>
          <p:cNvSpPr>
            <a:spLocks noChangeShapeType="1"/>
          </p:cNvSpPr>
          <p:nvPr/>
        </p:nvSpPr>
        <p:spPr bwMode="auto">
          <a:xfrm rot="5400000">
            <a:off x="3160712" y="3324226"/>
            <a:ext cx="6035675"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6"/>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BE32FA34-9FD7-4AFD-BF0D-5ADAF8044260}" type="slidenum">
              <a:rPr lang="en-US"/>
              <a:pPr>
                <a:defRPr/>
              </a:pPr>
              <a:t>‹#›</a:t>
            </a:fld>
            <a:endParaRPr lang="en-US"/>
          </a:p>
        </p:txBody>
      </p:sp>
    </p:spTree>
    <p:extLst>
      <p:ext uri="{BB962C8B-B14F-4D97-AF65-F5344CB8AC3E}">
        <p14:creationId xmlns:p14="http://schemas.microsoft.com/office/powerpoint/2010/main" val="1163342482"/>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2"/>
        </a:solidFill>
        <a:effectLst/>
      </p:bgPr>
    </p:bg>
    <p:spTree>
      <p:nvGrpSpPr>
        <p:cNvPr id="1" name=""/>
        <p:cNvGrpSpPr/>
        <p:nvPr/>
      </p:nvGrpSpPr>
      <p:grpSpPr>
        <a:xfrm>
          <a:off x="0" y="0"/>
          <a:ext cx="0" cy="0"/>
          <a:chOff x="0" y="0"/>
          <a:chExt cx="0" cy="0"/>
        </a:xfrm>
      </p:grpSpPr>
      <p:sp>
        <p:nvSpPr>
          <p:cNvPr id="5" name="Straight Connector 10"/>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6"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Slide Number Placeholder 6"/>
          <p:cNvSpPr>
            <a:spLocks noGrp="1"/>
          </p:cNvSpPr>
          <p:nvPr>
            <p:ph type="sldNum" sz="quarter" idx="10"/>
          </p:nvPr>
        </p:nvSpPr>
        <p:spPr/>
        <p:txBody>
          <a:bodyPr wrap="square" lIns="91440" tIns="45720" rIns="91440" bIns="45720" numCol="1" anchor="t" anchorCtr="0" compatLnSpc="1">
            <a:prstTxWarp prst="textNoShape">
              <a:avLst/>
            </a:prstTxWarp>
          </a:bodyPr>
          <a:lstStyle>
            <a:lvl1pPr>
              <a:defRPr/>
            </a:lvl1pPr>
          </a:lstStyle>
          <a:p>
            <a:pPr>
              <a:defRPr/>
            </a:pPr>
            <a:fld id="{ABFD6467-65BC-464C-8E81-E78EACB7BED1}" type="slidenum">
              <a:rPr lang="en-US"/>
              <a:pPr>
                <a:defRPr/>
              </a:pPr>
              <a:t>‹#›</a:t>
            </a:fld>
            <a:endParaRPr lang="en-US"/>
          </a:p>
        </p:txBody>
      </p:sp>
    </p:spTree>
    <p:extLst>
      <p:ext uri="{BB962C8B-B14F-4D97-AF65-F5344CB8AC3E}">
        <p14:creationId xmlns:p14="http://schemas.microsoft.com/office/powerpoint/2010/main" val="2781829310"/>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r>
              <a:rPr lang="en-US"/>
              <a:t>1</a:t>
            </a:r>
          </a:p>
        </p:txBody>
      </p:sp>
      <p:sp>
        <p:nvSpPr>
          <p:cNvPr id="1029" name="Straight Connector 27"/>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030" name="Straight Connector 28"/>
          <p:cNvSpPr>
            <a:spLocks noChangeShapeType="1"/>
          </p:cNvSpPr>
          <p:nvPr/>
        </p:nvSpPr>
        <p:spPr bwMode="auto">
          <a:xfrm>
            <a:off x="457200" y="1143000"/>
            <a:ext cx="82296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 id="2147483998" r:id="rId11"/>
    <p:sldLayoutId id="2147483999" r:id="rId12"/>
  </p:sldLayoutIdLst>
  <p:transition>
    <p:fade thruBlk="1"/>
  </p:transition>
  <p:timing>
    <p:tnLst>
      <p:par>
        <p:cTn id="1" dur="indefinite" restart="never" nodeType="tmRoot"/>
      </p:par>
    </p:tnLst>
  </p:timing>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anose="05040102010807070707"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anose="05040102010807070707"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anose="050401020108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anose="05000000000000000000"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anose="05000000000000000000"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2133600"/>
            <a:ext cx="6096000" cy="1323439"/>
          </a:xfrm>
          <a:prstGeom prst="rect">
            <a:avLst/>
          </a:prstGeom>
          <a:ln w="76200" cap="rnd" cmpd="sng">
            <a:solidFill>
              <a:srgbClr val="002060"/>
            </a:solidFill>
          </a:ln>
          <a:effectLst>
            <a:innerShdw blurRad="114300">
              <a:prstClr val="black"/>
            </a:innerShdw>
          </a:effectLst>
        </p:spPr>
        <p:txBody>
          <a:bodyPr>
            <a:spAutoFit/>
          </a:bodyPr>
          <a:lstStyle/>
          <a:p>
            <a:pPr algn="ctr" eaLnBrk="1" hangingPunct="1">
              <a:defRPr/>
            </a:pPr>
            <a:r>
              <a:rPr lang="en-US" altLang="en-US" sz="4000" b="1" dirty="0">
                <a:solidFill>
                  <a:srgbClr val="FF0000"/>
                </a:solidFill>
                <a:latin typeface="Arial" charset="0"/>
              </a:rPr>
              <a:t>Procedures for Fire </a:t>
            </a:r>
          </a:p>
          <a:p>
            <a:pPr algn="ctr" eaLnBrk="1" hangingPunct="1">
              <a:defRPr/>
            </a:pPr>
            <a:r>
              <a:rPr lang="en-US" altLang="en-US" sz="4000" b="1" dirty="0">
                <a:solidFill>
                  <a:srgbClr val="FF0000"/>
                </a:solidFill>
                <a:latin typeface="Arial" charset="0"/>
              </a:rPr>
              <a:t>Safety and Evacuation</a:t>
            </a:r>
            <a:endParaRPr lang="en-US" sz="4000" b="1" dirty="0">
              <a:solidFill>
                <a:srgbClr val="FF00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304800"/>
            <a:ext cx="8229600" cy="685800"/>
          </a:xfrm>
        </p:spPr>
        <p:txBody>
          <a:bodyPr/>
          <a:lstStyle/>
          <a:p>
            <a:pPr algn="ctr"/>
            <a:r>
              <a:rPr lang="en-US" altLang="en-US" sz="4000" b="1" smtClean="0">
                <a:solidFill>
                  <a:srgbClr val="FF0000"/>
                </a:solidFill>
              </a:rPr>
              <a:t>C</a:t>
            </a:r>
            <a:r>
              <a:rPr lang="en-US" altLang="en-US" smtClean="0">
                <a:solidFill>
                  <a:schemeClr val="tx1"/>
                </a:solidFill>
              </a:rPr>
              <a:t>ontain</a:t>
            </a:r>
            <a:endParaRPr lang="en-US" altLang="en-US" sz="4000" smtClean="0">
              <a:solidFill>
                <a:schemeClr val="tx1"/>
              </a:solidFill>
            </a:endParaRPr>
          </a:p>
        </p:txBody>
      </p:sp>
      <p:sp>
        <p:nvSpPr>
          <p:cNvPr id="3" name="Content Placeholder 2"/>
          <p:cNvSpPr>
            <a:spLocks noGrp="1"/>
          </p:cNvSpPr>
          <p:nvPr>
            <p:ph sz="quarter" idx="1"/>
          </p:nvPr>
        </p:nvSpPr>
        <p:spPr>
          <a:xfrm>
            <a:off x="457200" y="1219200"/>
            <a:ext cx="8229600" cy="4937125"/>
          </a:xfrm>
        </p:spPr>
        <p:txBody>
          <a:bodyPr/>
          <a:lstStyle/>
          <a:p>
            <a:pPr>
              <a:defRPr/>
            </a:pPr>
            <a:endParaRPr lang="en-US" dirty="0"/>
          </a:p>
          <a:p>
            <a:pPr marL="452437" indent="-342900">
              <a:spcBef>
                <a:spcPts val="0"/>
              </a:spcBef>
              <a:defRPr/>
            </a:pPr>
            <a:r>
              <a:rPr lang="en-US" sz="2400" dirty="0"/>
              <a:t>Close all doors to contain the fire and </a:t>
            </a:r>
            <a:r>
              <a:rPr lang="en-US" sz="2400" dirty="0" smtClean="0"/>
              <a:t>smoke.</a:t>
            </a:r>
            <a:br>
              <a:rPr lang="en-US" sz="2400" dirty="0" smtClean="0"/>
            </a:br>
            <a:endParaRPr lang="en-US" sz="2400" dirty="0"/>
          </a:p>
          <a:p>
            <a:pPr marL="452437" indent="-342900">
              <a:spcBef>
                <a:spcPts val="0"/>
              </a:spcBef>
              <a:defRPr/>
            </a:pPr>
            <a:r>
              <a:rPr lang="en-US" sz="2400" dirty="0"/>
              <a:t> When evacuating, it is best to close all doors on your way out. </a:t>
            </a:r>
            <a:r>
              <a:rPr lang="en-US" sz="2400" dirty="0" smtClean="0"/>
              <a:t>Closing doors will aid in containing the fire to a smaller area.</a:t>
            </a:r>
            <a:br>
              <a:rPr lang="en-US" sz="2400" dirty="0" smtClean="0"/>
            </a:br>
            <a:endParaRPr lang="en-US" sz="2400" dirty="0" smtClean="0"/>
          </a:p>
          <a:p>
            <a:pPr marL="452437" indent="-342900">
              <a:spcBef>
                <a:spcPts val="0"/>
              </a:spcBef>
              <a:defRPr/>
            </a:pPr>
            <a:r>
              <a:rPr lang="en-US" sz="2400" dirty="0" smtClean="0"/>
              <a:t>Do </a:t>
            </a:r>
            <a:r>
              <a:rPr lang="en-US" sz="2400" dirty="0"/>
              <a:t>not lock </a:t>
            </a:r>
            <a:r>
              <a:rPr lang="en-US" sz="2400" dirty="0" smtClean="0"/>
              <a:t>doors except </a:t>
            </a:r>
            <a:r>
              <a:rPr lang="en-US" sz="2400" dirty="0"/>
              <a:t>under security-required conditions. </a:t>
            </a:r>
            <a:r>
              <a:rPr lang="en-US" sz="2400" dirty="0" smtClean="0"/>
              <a:t/>
            </a:r>
            <a:br>
              <a:rPr lang="en-US" sz="2400" dirty="0" smtClean="0"/>
            </a:br>
            <a:endParaRPr lang="en-US" sz="2400" dirty="0"/>
          </a:p>
          <a:p>
            <a:pPr marL="452437" indent="-342900">
              <a:spcBef>
                <a:spcPts val="0"/>
              </a:spcBef>
              <a:defRPr/>
            </a:pPr>
            <a:r>
              <a:rPr lang="en-US" sz="2400" dirty="0"/>
              <a:t>In labs, turn off any gas, oxygen or other valve which may control a hazardous substance.</a:t>
            </a:r>
          </a:p>
          <a:p>
            <a:pPr>
              <a:defRPr/>
            </a:pP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304800"/>
            <a:ext cx="8229600" cy="685800"/>
          </a:xfrm>
        </p:spPr>
        <p:txBody>
          <a:bodyPr/>
          <a:lstStyle/>
          <a:p>
            <a:pPr algn="ctr"/>
            <a:r>
              <a:rPr lang="en-US" altLang="en-US" sz="4000" b="1" smtClean="0">
                <a:solidFill>
                  <a:srgbClr val="FF0000"/>
                </a:solidFill>
              </a:rPr>
              <a:t>E</a:t>
            </a:r>
            <a:r>
              <a:rPr lang="en-US" altLang="en-US" smtClean="0">
                <a:solidFill>
                  <a:schemeClr val="tx1"/>
                </a:solidFill>
              </a:rPr>
              <a:t>vacuate</a:t>
            </a:r>
            <a:r>
              <a:rPr lang="en-US" altLang="en-US" sz="4000" smtClean="0">
                <a:solidFill>
                  <a:schemeClr val="tx1"/>
                </a:solidFill>
              </a:rPr>
              <a:t> </a:t>
            </a:r>
          </a:p>
        </p:txBody>
      </p:sp>
      <p:sp>
        <p:nvSpPr>
          <p:cNvPr id="3" name="Content Placeholder 2"/>
          <p:cNvSpPr>
            <a:spLocks noGrp="1"/>
          </p:cNvSpPr>
          <p:nvPr>
            <p:ph sz="quarter" idx="1"/>
          </p:nvPr>
        </p:nvSpPr>
        <p:spPr>
          <a:xfrm>
            <a:off x="457200" y="1219200"/>
            <a:ext cx="8229600" cy="4937125"/>
          </a:xfrm>
        </p:spPr>
        <p:txBody>
          <a:bodyPr/>
          <a:lstStyle/>
          <a:p>
            <a:pPr>
              <a:defRPr/>
            </a:pPr>
            <a:r>
              <a:rPr lang="en-US" altLang="en-US" sz="2400" dirty="0" smtClean="0"/>
              <a:t>You are required by state law to evacuate the building when a fire alarm is activated.</a:t>
            </a:r>
            <a:br>
              <a:rPr lang="en-US" altLang="en-US" sz="2400" dirty="0" smtClean="0"/>
            </a:br>
            <a:endParaRPr lang="en-US" altLang="en-US" sz="2400" dirty="0" smtClean="0"/>
          </a:p>
          <a:p>
            <a:pPr>
              <a:defRPr/>
            </a:pPr>
            <a:r>
              <a:rPr lang="en-US" dirty="0" smtClean="0"/>
              <a:t>Leave the building by the nearest safe exit. </a:t>
            </a:r>
            <a:br>
              <a:rPr lang="en-US" dirty="0" smtClean="0"/>
            </a:br>
            <a:endParaRPr lang="en-US" dirty="0" smtClean="0"/>
          </a:p>
          <a:p>
            <a:pPr>
              <a:defRPr/>
            </a:pPr>
            <a:r>
              <a:rPr lang="en-US" dirty="0" smtClean="0"/>
              <a:t>Do not use elevators.</a:t>
            </a:r>
            <a:br>
              <a:rPr lang="en-US" dirty="0" smtClean="0"/>
            </a:br>
            <a:endParaRPr lang="en-US" dirty="0" smtClean="0"/>
          </a:p>
          <a:p>
            <a:pPr>
              <a:defRPr/>
            </a:pPr>
            <a:r>
              <a:rPr lang="en-US" altLang="en-US" dirty="0" smtClean="0"/>
              <a:t>Assist others in evacuating.</a:t>
            </a:r>
            <a:endParaRPr lang="en-US" altLang="en-US" dirty="0"/>
          </a:p>
          <a:p>
            <a:pPr marL="0" indent="0">
              <a:buFont typeface="Wingdings 3" panose="05040102010807070707" pitchFamily="18" charset="2"/>
              <a:buNone/>
              <a:defRPr/>
            </a:pPr>
            <a:r>
              <a:rPr lang="en-US" altLang="en-US" sz="2400" dirty="0" smtClean="0"/>
              <a:t/>
            </a:r>
            <a:br>
              <a:rPr lang="en-US" altLang="en-US" sz="2400" dirty="0" smtClean="0"/>
            </a:br>
            <a:endParaRPr lang="en-US" altLang="en-US" sz="2400" dirty="0" smtClean="0"/>
          </a:p>
          <a:p>
            <a:pPr>
              <a:defRPr/>
            </a:pPr>
            <a:endParaRPr lang="en-US" altLang="en-US" sz="2400" dirty="0" smtClean="0"/>
          </a:p>
          <a:p>
            <a:pPr>
              <a:defRPr/>
            </a:pPr>
            <a:endParaRPr lang="en-US" altLang="en-US" sz="2400" dirty="0" smtClean="0"/>
          </a:p>
          <a:p>
            <a:pPr>
              <a:defRPr/>
            </a:pP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304800"/>
            <a:ext cx="8229600" cy="685800"/>
          </a:xfrm>
        </p:spPr>
        <p:txBody>
          <a:bodyPr/>
          <a:lstStyle/>
          <a:p>
            <a:pPr algn="ctr"/>
            <a:r>
              <a:rPr lang="en-US" altLang="en-US" sz="4000" b="1" smtClean="0">
                <a:solidFill>
                  <a:srgbClr val="FF0000"/>
                </a:solidFill>
              </a:rPr>
              <a:t>E</a:t>
            </a:r>
            <a:r>
              <a:rPr lang="en-US" altLang="en-US" smtClean="0">
                <a:solidFill>
                  <a:schemeClr val="tx1"/>
                </a:solidFill>
              </a:rPr>
              <a:t>vacuate</a:t>
            </a:r>
            <a:endParaRPr lang="en-US" altLang="en-US" sz="4000" smtClean="0">
              <a:solidFill>
                <a:schemeClr val="tx1"/>
              </a:solidFill>
            </a:endParaRPr>
          </a:p>
        </p:txBody>
      </p:sp>
      <p:sp>
        <p:nvSpPr>
          <p:cNvPr id="38915" name="Content Placeholder 2"/>
          <p:cNvSpPr>
            <a:spLocks noGrp="1"/>
          </p:cNvSpPr>
          <p:nvPr>
            <p:ph sz="quarter" idx="1"/>
          </p:nvPr>
        </p:nvSpPr>
        <p:spPr>
          <a:xfrm>
            <a:off x="457200" y="1219200"/>
            <a:ext cx="8229600" cy="4937125"/>
          </a:xfrm>
        </p:spPr>
        <p:txBody>
          <a:bodyPr/>
          <a:lstStyle/>
          <a:p>
            <a:r>
              <a:rPr lang="en-US" altLang="en-US" smtClean="0"/>
              <a:t>If you or someone is unable to evacuate, call 911. Make sure that someone leaving the building is aware of your location.</a:t>
            </a:r>
            <a:br>
              <a:rPr lang="en-US" altLang="en-US" smtClean="0"/>
            </a:br>
            <a:endParaRPr lang="en-US" altLang="en-US" smtClean="0"/>
          </a:p>
          <a:p>
            <a:r>
              <a:rPr lang="en-US" altLang="en-US" smtClean="0"/>
              <a:t>After exiting, go to the designated meeting area.</a:t>
            </a:r>
            <a:br>
              <a:rPr lang="en-US" altLang="en-US" smtClean="0"/>
            </a:br>
            <a:endParaRPr lang="en-US" altLang="en-US" smtClean="0"/>
          </a:p>
          <a:p>
            <a:r>
              <a:rPr lang="en-US" altLang="en-US" smtClean="0"/>
              <a:t>If you decide to leave campus, let someone know you are safe.</a:t>
            </a:r>
            <a:br>
              <a:rPr lang="en-US" altLang="en-US" smtClean="0"/>
            </a:br>
            <a:endParaRPr lang="en-US" altLang="en-US" smtClean="0"/>
          </a:p>
          <a:p>
            <a:r>
              <a:rPr lang="en-US" altLang="en-US" smtClean="0"/>
              <a:t>Do not re-enter the building until instructed that it is safe to do so by emergency personnel.</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txBox="1">
            <a:spLocks/>
          </p:cNvSpPr>
          <p:nvPr/>
        </p:nvSpPr>
        <p:spPr bwMode="auto">
          <a:xfrm>
            <a:off x="457200" y="304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600"/>
              </a:spcBef>
              <a:buClr>
                <a:schemeClr val="accent1"/>
              </a:buClr>
              <a:buSzPct val="76000"/>
              <a:buFont typeface="Wingdings 3" panose="05040102010807070707" pitchFamily="18" charset="2"/>
              <a:buChar char=""/>
              <a:defRPr sz="2600">
                <a:solidFill>
                  <a:schemeClr val="tx1"/>
                </a:solidFill>
                <a:latin typeface="Gill Sans MT" panose="020B0502020104020203" pitchFamily="34" charset="0"/>
              </a:defRPr>
            </a:lvl1pPr>
            <a:lvl2pPr marL="547688" indent="-273050">
              <a:spcBef>
                <a:spcPts val="500"/>
              </a:spcBef>
              <a:buClr>
                <a:schemeClr val="accent2"/>
              </a:buClr>
              <a:buSzPct val="76000"/>
              <a:buFont typeface="Wingdings 3" panose="05040102010807070707" pitchFamily="18" charset="2"/>
              <a:buChar char=""/>
              <a:defRPr sz="2300">
                <a:solidFill>
                  <a:schemeClr val="tx2"/>
                </a:solidFill>
                <a:latin typeface="Gill Sans MT" panose="020B0502020104020203" pitchFamily="34" charset="0"/>
              </a:defRPr>
            </a:lvl2pPr>
            <a:lvl3pPr marL="822325" indent="-228600">
              <a:spcBef>
                <a:spcPts val="500"/>
              </a:spcBef>
              <a:buClr>
                <a:srgbClr val="BCBCBC"/>
              </a:buClr>
              <a:buSzPct val="76000"/>
              <a:buFont typeface="Wingdings 3" panose="05040102010807070707" pitchFamily="18" charset="2"/>
              <a:buChar char=""/>
              <a:defRPr sz="2000">
                <a:solidFill>
                  <a:schemeClr val="tx1"/>
                </a:solidFill>
                <a:latin typeface="Gill Sans MT" panose="020B0502020104020203" pitchFamily="34" charset="0"/>
              </a:defRPr>
            </a:lvl3pPr>
            <a:lvl4pPr marL="1096963" indent="-228600">
              <a:spcBef>
                <a:spcPts val="400"/>
              </a:spcBef>
              <a:buClr>
                <a:srgbClr val="8BA2B4"/>
              </a:buClr>
              <a:buSzPct val="70000"/>
              <a:buFont typeface="Wingdings" panose="05000000000000000000" pitchFamily="2" charset="2"/>
              <a:buChar char=""/>
              <a:defRPr>
                <a:solidFill>
                  <a:schemeClr val="tx1"/>
                </a:solidFill>
                <a:latin typeface="Gill Sans MT" panose="020B0502020104020203" pitchFamily="34" charset="0"/>
              </a:defRPr>
            </a:lvl4pPr>
            <a:lvl5pPr marL="1371600" indent="-228600">
              <a:spcBef>
                <a:spcPts val="300"/>
              </a:spcBef>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5pPr>
            <a:lvl6pPr marL="18288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6pPr>
            <a:lvl7pPr marL="22860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7pPr>
            <a:lvl8pPr marL="27432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8pPr>
            <a:lvl9pPr marL="32004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9pPr>
          </a:lstStyle>
          <a:p>
            <a:pPr algn="ctr">
              <a:spcBef>
                <a:spcPct val="0"/>
              </a:spcBef>
              <a:buClrTx/>
              <a:buSzTx/>
              <a:buFontTx/>
              <a:buNone/>
            </a:pPr>
            <a:r>
              <a:rPr lang="en-US" altLang="en-US" sz="4000" b="1">
                <a:solidFill>
                  <a:srgbClr val="FF0000"/>
                </a:solidFill>
                <a:latin typeface="Bookman Old Style" panose="02050604050505020204" pitchFamily="18" charset="0"/>
              </a:rPr>
              <a:t>E</a:t>
            </a:r>
            <a:r>
              <a:rPr lang="en-US" altLang="en-US" sz="3200">
                <a:latin typeface="Bookman Old Style" panose="02050604050505020204" pitchFamily="18" charset="0"/>
              </a:rPr>
              <a:t>xtinguish</a:t>
            </a:r>
            <a:endParaRPr lang="en-US" altLang="en-US" sz="4000">
              <a:latin typeface="Bookman Old Style" panose="02050604050505020204" pitchFamily="18" charset="0"/>
            </a:endParaRPr>
          </a:p>
        </p:txBody>
      </p:sp>
      <p:pic>
        <p:nvPicPr>
          <p:cNvPr id="40963" name="Picture 6" descr="extinguisher"/>
          <p:cNvPicPr>
            <a:picLocks noChangeAspect="1" noChangeArrowheads="1"/>
          </p:cNvPicPr>
          <p:nvPr>
            <p:ph sz="half" idx="4294967295"/>
          </p:nvPr>
        </p:nvPicPr>
        <p:blipFill>
          <a:blip r:embed="rId3">
            <a:lum bright="-6000" contrast="18000"/>
            <a:extLst>
              <a:ext uri="{28A0092B-C50C-407E-A947-70E740481C1C}">
                <a14:useLocalDpi xmlns:a14="http://schemas.microsoft.com/office/drawing/2010/main" val="0"/>
              </a:ext>
            </a:extLst>
          </a:blip>
          <a:srcRect t="9259" r="20370"/>
          <a:stretch>
            <a:fillRect/>
          </a:stretch>
        </p:blipFill>
        <p:spPr>
          <a:xfrm>
            <a:off x="228600" y="2133600"/>
            <a:ext cx="2209800" cy="2946400"/>
          </a:xfrm>
          <a:noFill/>
          <a:ln w="38100">
            <a:solidFill>
              <a:srgbClr val="000000"/>
            </a:solidFill>
            <a:miter lim="800000"/>
            <a:headEnd/>
            <a:tailEnd/>
          </a:ln>
        </p:spPr>
      </p:pic>
      <p:sp>
        <p:nvSpPr>
          <p:cNvPr id="9" name="Rectangle 8"/>
          <p:cNvSpPr>
            <a:spLocks noChangeArrowheads="1"/>
          </p:cNvSpPr>
          <p:nvPr/>
        </p:nvSpPr>
        <p:spPr bwMode="auto">
          <a:xfrm>
            <a:off x="2743200" y="1371600"/>
            <a:ext cx="6172200" cy="5029200"/>
          </a:xfrm>
          <a:prstGeom prst="rect">
            <a:avLst/>
          </a:prstGeom>
          <a:noFill/>
          <a:ln w="38100">
            <a:noFill/>
            <a:miter lim="800000"/>
            <a:headEnd/>
            <a:tailEnd/>
          </a:ln>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lnSpc>
                <a:spcPct val="80000"/>
              </a:lnSpc>
              <a:spcBef>
                <a:spcPts val="600"/>
              </a:spcBef>
              <a:buClr>
                <a:schemeClr val="accent1"/>
              </a:buClr>
              <a:buSzPct val="76000"/>
              <a:buFontTx/>
              <a:buNone/>
              <a:defRPr/>
            </a:pPr>
            <a:r>
              <a:rPr lang="en-US" altLang="en-US" sz="2800" dirty="0" smtClean="0">
                <a:latin typeface="+mn-lt"/>
              </a:rPr>
              <a:t>Attempt to extinguish only if:</a:t>
            </a:r>
            <a:r>
              <a:rPr lang="en-US" altLang="en-US" sz="2200" dirty="0" smtClean="0">
                <a:latin typeface="+mn-lt"/>
              </a:rPr>
              <a:t/>
            </a:r>
            <a:br>
              <a:rPr lang="en-US" altLang="en-US" sz="2200" dirty="0" smtClean="0">
                <a:latin typeface="+mn-lt"/>
              </a:rPr>
            </a:br>
            <a:endParaRPr lang="en-US" altLang="en-US" sz="2200" dirty="0">
              <a:latin typeface="+mn-lt"/>
            </a:endParaRPr>
          </a:p>
          <a:p>
            <a:pPr lvl="1">
              <a:lnSpc>
                <a:spcPct val="80000"/>
              </a:lnSpc>
              <a:spcBef>
                <a:spcPts val="600"/>
              </a:spcBef>
              <a:buClr>
                <a:schemeClr val="accent1"/>
              </a:buClr>
              <a:buSzPct val="76000"/>
              <a:defRPr/>
            </a:pPr>
            <a:r>
              <a:rPr lang="en-US" altLang="en-US" sz="2200" dirty="0">
                <a:latin typeface="+mn-lt"/>
              </a:rPr>
              <a:t>The fire is only in </a:t>
            </a:r>
            <a:r>
              <a:rPr lang="en-US" altLang="en-US" sz="2200" dirty="0" smtClean="0">
                <a:latin typeface="+mn-lt"/>
              </a:rPr>
              <a:t>its early stage </a:t>
            </a:r>
            <a:r>
              <a:rPr lang="en-US" altLang="en-US" sz="2200" dirty="0">
                <a:latin typeface="+mn-lt"/>
              </a:rPr>
              <a:t>(no larger than an office trash can</a:t>
            </a:r>
            <a:r>
              <a:rPr lang="en-US" altLang="en-US" sz="2200" dirty="0" smtClean="0">
                <a:latin typeface="+mn-lt"/>
              </a:rPr>
              <a:t>).</a:t>
            </a:r>
            <a:br>
              <a:rPr lang="en-US" altLang="en-US" sz="2200" dirty="0" smtClean="0">
                <a:latin typeface="+mn-lt"/>
              </a:rPr>
            </a:br>
            <a:endParaRPr lang="en-US" altLang="en-US" sz="2200" dirty="0">
              <a:latin typeface="+mn-lt"/>
            </a:endParaRPr>
          </a:p>
          <a:p>
            <a:pPr lvl="1">
              <a:lnSpc>
                <a:spcPct val="80000"/>
              </a:lnSpc>
              <a:spcBef>
                <a:spcPts val="600"/>
              </a:spcBef>
              <a:buClr>
                <a:schemeClr val="accent1"/>
              </a:buClr>
              <a:buSzPct val="76000"/>
              <a:defRPr/>
            </a:pPr>
            <a:r>
              <a:rPr lang="en-US" altLang="en-US" sz="2200" dirty="0">
                <a:latin typeface="+mn-lt"/>
              </a:rPr>
              <a:t>You have the correct extinguisher for the type of fire</a:t>
            </a:r>
            <a:r>
              <a:rPr lang="en-US" altLang="en-US" sz="2200" dirty="0" smtClean="0">
                <a:latin typeface="+mn-lt"/>
              </a:rPr>
              <a:t>.</a:t>
            </a:r>
            <a:br>
              <a:rPr lang="en-US" altLang="en-US" sz="2200" dirty="0" smtClean="0">
                <a:latin typeface="+mn-lt"/>
              </a:rPr>
            </a:br>
            <a:endParaRPr lang="en-US" altLang="en-US" sz="2200" dirty="0">
              <a:latin typeface="+mn-lt"/>
            </a:endParaRPr>
          </a:p>
          <a:p>
            <a:pPr lvl="1">
              <a:lnSpc>
                <a:spcPct val="80000"/>
              </a:lnSpc>
              <a:spcBef>
                <a:spcPts val="600"/>
              </a:spcBef>
              <a:buClr>
                <a:schemeClr val="accent1"/>
              </a:buClr>
              <a:buSzPct val="76000"/>
              <a:defRPr/>
            </a:pPr>
            <a:r>
              <a:rPr lang="en-US" altLang="en-US" sz="2200" dirty="0">
                <a:latin typeface="+mn-lt"/>
              </a:rPr>
              <a:t>You are absolutely sure you can put the fire out</a:t>
            </a:r>
            <a:r>
              <a:rPr lang="en-US" altLang="en-US" sz="2200" dirty="0" smtClean="0">
                <a:latin typeface="+mn-lt"/>
              </a:rPr>
              <a:t>.</a:t>
            </a:r>
            <a:br>
              <a:rPr lang="en-US" altLang="en-US" sz="2200" dirty="0" smtClean="0">
                <a:latin typeface="+mn-lt"/>
              </a:rPr>
            </a:br>
            <a:endParaRPr lang="en-US" altLang="en-US" sz="2200" dirty="0">
              <a:latin typeface="+mn-lt"/>
            </a:endParaRPr>
          </a:p>
          <a:p>
            <a:pPr lvl="1">
              <a:lnSpc>
                <a:spcPct val="80000"/>
              </a:lnSpc>
              <a:spcBef>
                <a:spcPts val="600"/>
              </a:spcBef>
              <a:buClr>
                <a:schemeClr val="accent1"/>
              </a:buClr>
              <a:buSzPct val="76000"/>
              <a:defRPr/>
            </a:pPr>
            <a:r>
              <a:rPr lang="en-US" altLang="en-US" sz="2200" dirty="0">
                <a:latin typeface="+mn-lt"/>
              </a:rPr>
              <a:t>You will not end</a:t>
            </a:r>
            <a:r>
              <a:rPr lang="en-US" altLang="en-US" sz="2000" dirty="0">
                <a:latin typeface="+mn-lt"/>
              </a:rPr>
              <a:t>ang</a:t>
            </a:r>
            <a:r>
              <a:rPr lang="en-US" altLang="en-US" sz="2200" dirty="0">
                <a:latin typeface="+mn-lt"/>
              </a:rPr>
              <a:t>er yourself or </a:t>
            </a:r>
            <a:r>
              <a:rPr lang="en-US" altLang="en-US" sz="2200" dirty="0" smtClean="0">
                <a:latin typeface="+mn-lt"/>
              </a:rPr>
              <a:t>others.</a:t>
            </a:r>
            <a:endParaRPr lang="en-US" altLang="en-US" sz="2200" dirty="0">
              <a:latin typeface="+mn-lt"/>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304800"/>
            <a:ext cx="8229600" cy="609600"/>
          </a:xfrm>
        </p:spPr>
        <p:txBody>
          <a:bodyPr/>
          <a:lstStyle/>
          <a:p>
            <a:pPr algn="ctr" eaLnBrk="1" hangingPunct="1"/>
            <a:r>
              <a:rPr lang="en-US" altLang="en-US" smtClean="0"/>
              <a:t>Extinguisher Classifications</a:t>
            </a:r>
          </a:p>
        </p:txBody>
      </p:sp>
      <p:sp>
        <p:nvSpPr>
          <p:cNvPr id="43011" name="Content Placeholder 2"/>
          <p:cNvSpPr>
            <a:spLocks noGrp="1"/>
          </p:cNvSpPr>
          <p:nvPr>
            <p:ph sz="quarter" idx="1"/>
          </p:nvPr>
        </p:nvSpPr>
        <p:spPr>
          <a:xfrm>
            <a:off x="4619625" y="1600200"/>
            <a:ext cx="4143375" cy="4267200"/>
          </a:xfrm>
        </p:spPr>
        <p:txBody>
          <a:bodyPr/>
          <a:lstStyle/>
          <a:p>
            <a:pPr eaLnBrk="1" hangingPunct="1">
              <a:spcBef>
                <a:spcPct val="0"/>
              </a:spcBef>
            </a:pPr>
            <a:r>
              <a:rPr lang="en-US" altLang="en-US" smtClean="0"/>
              <a:t>Fire extinguishers are classified based on the type of fire they extinguish.</a:t>
            </a:r>
            <a:br>
              <a:rPr lang="en-US" altLang="en-US" smtClean="0"/>
            </a:br>
            <a:endParaRPr lang="en-US" altLang="en-US" smtClean="0"/>
          </a:p>
          <a:p>
            <a:pPr eaLnBrk="1" hangingPunct="1">
              <a:spcBef>
                <a:spcPct val="0"/>
              </a:spcBef>
            </a:pPr>
            <a:r>
              <a:rPr lang="en-US" altLang="en-US" smtClean="0"/>
              <a:t>If you use the wrong type of fire extinguisher on the wrong type of fuel, you can, in fact, make matters worse. </a:t>
            </a:r>
          </a:p>
          <a:p>
            <a:pPr eaLnBrk="1" hangingPunct="1">
              <a:spcBef>
                <a:spcPct val="0"/>
              </a:spcBef>
            </a:pPr>
            <a:endParaRPr lang="en-US" altLang="en-US" smtClean="0"/>
          </a:p>
        </p:txBody>
      </p:sp>
      <p:pic>
        <p:nvPicPr>
          <p:cNvPr id="43012" name="Picture 16" descr="http://phoenixrestorationinc.com/wp-content/uploads/2014/03/fire-extinguisher-classes-by-symbol-and-pictogra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676400"/>
            <a:ext cx="3933825" cy="393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304800"/>
            <a:ext cx="8229600" cy="533400"/>
          </a:xfrm>
        </p:spPr>
        <p:txBody>
          <a:bodyPr/>
          <a:lstStyle/>
          <a:p>
            <a:pPr algn="ctr" eaLnBrk="1" hangingPunct="1"/>
            <a:r>
              <a:rPr lang="en-US" altLang="en-US" b="1" smtClean="0"/>
              <a:t>PASS</a:t>
            </a:r>
          </a:p>
        </p:txBody>
      </p:sp>
      <p:sp>
        <p:nvSpPr>
          <p:cNvPr id="45059" name="Content Placeholder 2"/>
          <p:cNvSpPr>
            <a:spLocks noGrp="1"/>
          </p:cNvSpPr>
          <p:nvPr>
            <p:ph sz="quarter" idx="1"/>
          </p:nvPr>
        </p:nvSpPr>
        <p:spPr>
          <a:xfrm>
            <a:off x="457200" y="1219200"/>
            <a:ext cx="5029200" cy="4937125"/>
          </a:xfrm>
        </p:spPr>
        <p:txBody>
          <a:bodyPr/>
          <a:lstStyle/>
          <a:p>
            <a:pPr eaLnBrk="1" hangingPunct="1"/>
            <a:r>
              <a:rPr lang="en-US" altLang="en-US" smtClean="0"/>
              <a:t>After getting a fire extinguisher:</a:t>
            </a:r>
          </a:p>
          <a:p>
            <a:pPr marL="914400" lvl="1" indent="-514350" eaLnBrk="1" hangingPunct="1">
              <a:buFont typeface="Impact" panose="020B0806030902050204" pitchFamily="34" charset="0"/>
              <a:buAutoNum type="arabicPeriod"/>
            </a:pPr>
            <a:r>
              <a:rPr lang="en-US" altLang="en-US" sz="2400" smtClean="0">
                <a:solidFill>
                  <a:schemeClr val="tx1"/>
                </a:solidFill>
              </a:rPr>
              <a:t>Check the pressure gauge</a:t>
            </a:r>
          </a:p>
          <a:p>
            <a:pPr marL="914400" lvl="1" indent="-514350" eaLnBrk="1" hangingPunct="1">
              <a:buFont typeface="Impact" panose="020B0806030902050204" pitchFamily="34" charset="0"/>
              <a:buAutoNum type="arabicPeriod"/>
            </a:pPr>
            <a:r>
              <a:rPr lang="en-US" altLang="en-US" sz="2400" smtClean="0">
                <a:solidFill>
                  <a:schemeClr val="tx1"/>
                </a:solidFill>
              </a:rPr>
              <a:t>Identify TWO routes of exit</a:t>
            </a:r>
          </a:p>
          <a:p>
            <a:pPr marL="914400" lvl="1" indent="-514350" eaLnBrk="1" hangingPunct="1">
              <a:buFont typeface="Impact" panose="020B0806030902050204" pitchFamily="34" charset="0"/>
              <a:buAutoNum type="arabicPeriod"/>
            </a:pPr>
            <a:r>
              <a:rPr lang="en-US" altLang="en-US" sz="2400" smtClean="0">
                <a:solidFill>
                  <a:schemeClr val="tx1"/>
                </a:solidFill>
              </a:rPr>
              <a:t>Find a partner to help you</a:t>
            </a:r>
          </a:p>
          <a:p>
            <a:pPr marL="914400" lvl="1" indent="-514350" eaLnBrk="1" hangingPunct="1">
              <a:buFont typeface="Impact" panose="020B0806030902050204" pitchFamily="34" charset="0"/>
              <a:buAutoNum type="arabicPeriod"/>
            </a:pPr>
            <a:r>
              <a:rPr lang="en-US" altLang="en-US" sz="2400" smtClean="0">
                <a:solidFill>
                  <a:schemeClr val="tx1"/>
                </a:solidFill>
              </a:rPr>
              <a:t>Stand 6 to 8 feet way from the fire</a:t>
            </a:r>
          </a:p>
          <a:p>
            <a:pPr marL="914400" lvl="1" indent="-514350" eaLnBrk="1" hangingPunct="1">
              <a:buFont typeface="Impact" panose="020B0806030902050204" pitchFamily="34" charset="0"/>
              <a:buAutoNum type="arabicPeriod"/>
            </a:pPr>
            <a:r>
              <a:rPr lang="en-US" altLang="en-US" sz="2400" b="1" smtClean="0">
                <a:solidFill>
                  <a:schemeClr val="tx1"/>
                </a:solidFill>
              </a:rPr>
              <a:t>P</a:t>
            </a:r>
            <a:r>
              <a:rPr lang="en-US" altLang="en-US" sz="2400" smtClean="0">
                <a:solidFill>
                  <a:schemeClr val="tx1"/>
                </a:solidFill>
              </a:rPr>
              <a:t>ull the pin</a:t>
            </a:r>
          </a:p>
          <a:p>
            <a:pPr marL="914400" lvl="1" indent="-514350" eaLnBrk="1" hangingPunct="1">
              <a:buFont typeface="Impact" panose="020B0806030902050204" pitchFamily="34" charset="0"/>
              <a:buAutoNum type="arabicPeriod"/>
            </a:pPr>
            <a:r>
              <a:rPr lang="en-US" altLang="en-US" sz="2400" b="1" smtClean="0">
                <a:solidFill>
                  <a:schemeClr val="tx1"/>
                </a:solidFill>
              </a:rPr>
              <a:t>A</a:t>
            </a:r>
            <a:r>
              <a:rPr lang="en-US" altLang="en-US" sz="2400" smtClean="0">
                <a:solidFill>
                  <a:schemeClr val="tx1"/>
                </a:solidFill>
              </a:rPr>
              <a:t>im at the BASE of the fire</a:t>
            </a:r>
          </a:p>
          <a:p>
            <a:pPr marL="914400" lvl="1" indent="-514350" eaLnBrk="1" hangingPunct="1">
              <a:buFont typeface="Impact" panose="020B0806030902050204" pitchFamily="34" charset="0"/>
              <a:buAutoNum type="arabicPeriod"/>
            </a:pPr>
            <a:r>
              <a:rPr lang="en-US" altLang="en-US" sz="2400" b="1" smtClean="0">
                <a:solidFill>
                  <a:schemeClr val="tx1"/>
                </a:solidFill>
              </a:rPr>
              <a:t>S</a:t>
            </a:r>
            <a:r>
              <a:rPr lang="en-US" altLang="en-US" sz="2400" smtClean="0">
                <a:solidFill>
                  <a:schemeClr val="tx1"/>
                </a:solidFill>
              </a:rPr>
              <a:t>queeze the operating handle</a:t>
            </a:r>
          </a:p>
          <a:p>
            <a:pPr marL="914400" lvl="1" indent="-514350" eaLnBrk="1" hangingPunct="1">
              <a:buFont typeface="Impact" panose="020B0806030902050204" pitchFamily="34" charset="0"/>
              <a:buAutoNum type="arabicPeriod"/>
            </a:pPr>
            <a:r>
              <a:rPr lang="en-US" altLang="en-US" sz="2400" b="1" smtClean="0">
                <a:solidFill>
                  <a:schemeClr val="tx1"/>
                </a:solidFill>
              </a:rPr>
              <a:t>S</a:t>
            </a:r>
            <a:r>
              <a:rPr lang="en-US" altLang="en-US" sz="2400" smtClean="0">
                <a:solidFill>
                  <a:schemeClr val="tx1"/>
                </a:solidFill>
              </a:rPr>
              <a:t>weep gently from side to side</a:t>
            </a:r>
          </a:p>
          <a:p>
            <a:pPr marL="914400" lvl="1" indent="-514350" eaLnBrk="1" hangingPunct="1">
              <a:buFont typeface="Impact" panose="020B0806030902050204" pitchFamily="34" charset="0"/>
              <a:buAutoNum type="arabicPeriod"/>
            </a:pPr>
            <a:endParaRPr lang="en-US" altLang="en-US" smtClean="0"/>
          </a:p>
        </p:txBody>
      </p:sp>
      <p:pic>
        <p:nvPicPr>
          <p:cNvPr id="45060" name="Picture 6" descr="Illustration of the P.A.S.S. Technique: 1 - Enlarged image of pull pin and tamper seal; 2 -  A wireframe man using a fire extinguisher is aiming at the base of a wood fire; 3 - He is squeezing the hose and an arrow is pointing to the fire; 4 - Arrows indicate the sweep directions. - Copyright WARNING: Not all materials on this Web site were created by the federal government. Some content — including both images and text — may be the copyrighted property of others and used by the DOL under a license. Such content generally is accompanied by a copyright notice. It is your responsibility to obtain any necessary permission from the owner's of such material prior to making use of it. You may contact the DOL for details on specific content, but we cannot guarantee the copyright status of such items. Please consult the U.S.Copyright Office at the Library of Congress — http://www.copyright.gov — to search for copyrighted material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905000"/>
            <a:ext cx="3733800" cy="375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304800"/>
            <a:ext cx="8229600" cy="533400"/>
          </a:xfrm>
        </p:spPr>
        <p:txBody>
          <a:bodyPr/>
          <a:lstStyle/>
          <a:p>
            <a:pPr algn="ctr" eaLnBrk="1" hangingPunct="1"/>
            <a:r>
              <a:rPr lang="en-US" altLang="en-US" smtClean="0"/>
              <a:t>Final Points</a:t>
            </a:r>
          </a:p>
        </p:txBody>
      </p:sp>
      <p:sp>
        <p:nvSpPr>
          <p:cNvPr id="47107" name="Rectangle 3"/>
          <p:cNvSpPr>
            <a:spLocks noGrp="1" noChangeArrowheads="1"/>
          </p:cNvSpPr>
          <p:nvPr>
            <p:ph type="body" idx="1"/>
          </p:nvPr>
        </p:nvSpPr>
        <p:spPr>
          <a:xfrm>
            <a:off x="457200" y="1219200"/>
            <a:ext cx="8229600" cy="4937125"/>
          </a:xfrm>
        </p:spPr>
        <p:txBody>
          <a:bodyPr/>
          <a:lstStyle/>
          <a:p>
            <a:pPr eaLnBrk="1" hangingPunct="1"/>
            <a:r>
              <a:rPr lang="en-US" altLang="en-US" smtClean="0"/>
              <a:t>You must evacuate a building when the fire alarm sounds.</a:t>
            </a:r>
          </a:p>
          <a:p>
            <a:pPr eaLnBrk="1" hangingPunct="1"/>
            <a:endParaRPr lang="en-US" altLang="en-US" smtClean="0"/>
          </a:p>
          <a:p>
            <a:pPr eaLnBrk="1" hangingPunct="1"/>
            <a:r>
              <a:rPr lang="en-US" altLang="en-US" smtClean="0"/>
              <a:t>Students look to instructional staff for direction.</a:t>
            </a:r>
          </a:p>
          <a:p>
            <a:pPr eaLnBrk="1" hangingPunct="1"/>
            <a:endParaRPr lang="en-US" altLang="en-US" smtClean="0"/>
          </a:p>
          <a:p>
            <a:pPr eaLnBrk="1" hangingPunct="1"/>
            <a:r>
              <a:rPr lang="en-US" altLang="en-US" smtClean="0"/>
              <a:t>You are not required to fight a fire using a portable fire extinguisher.</a:t>
            </a:r>
          </a:p>
          <a:p>
            <a:pPr eaLnBrk="1" hangingPunct="1"/>
            <a:endParaRPr lang="en-US" altLang="en-US" smtClean="0"/>
          </a:p>
          <a:p>
            <a:pPr eaLnBrk="1" hangingPunct="1"/>
            <a:endParaRPr lang="en-US" altLang="en-US" smtClean="0"/>
          </a:p>
          <a:p>
            <a:pPr eaLnBrk="1" hangingPunct="1"/>
            <a:endParaRPr lang="en-US" altLang="en-US" smtClean="0"/>
          </a:p>
          <a:p>
            <a:pPr lvl="2" eaLnBrk="1" hangingPunct="1">
              <a:buFontTx/>
              <a:buNone/>
            </a:pPr>
            <a:endParaRPr lang="en-US" altLang="en-US" smtClean="0"/>
          </a:p>
          <a:p>
            <a:pPr lvl="1" eaLnBrk="1" hangingPunct="1"/>
            <a:endParaRPr lang="en-US" altLang="en-US" smtClean="0"/>
          </a:p>
          <a:p>
            <a:pPr lvl="1" eaLnBrk="1" hangingPunct="1"/>
            <a:endParaRPr lang="en-US" altLang="en-US"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304800"/>
            <a:ext cx="8229600" cy="609600"/>
          </a:xfrm>
        </p:spPr>
        <p:txBody>
          <a:bodyPr/>
          <a:lstStyle/>
          <a:p>
            <a:pPr algn="ctr" eaLnBrk="1" hangingPunct="1"/>
            <a:r>
              <a:rPr lang="en-US" altLang="en-US" smtClean="0"/>
              <a:t>Contact Information</a:t>
            </a:r>
          </a:p>
        </p:txBody>
      </p:sp>
      <p:sp>
        <p:nvSpPr>
          <p:cNvPr id="49155" name="Content Placeholder 2"/>
          <p:cNvSpPr>
            <a:spLocks noGrp="1"/>
          </p:cNvSpPr>
          <p:nvPr>
            <p:ph sz="quarter" idx="1"/>
          </p:nvPr>
        </p:nvSpPr>
        <p:spPr>
          <a:xfrm>
            <a:off x="457200" y="1219200"/>
            <a:ext cx="8229600" cy="4937125"/>
          </a:xfrm>
        </p:spPr>
        <p:txBody>
          <a:bodyPr/>
          <a:lstStyle/>
          <a:p>
            <a:pPr eaLnBrk="1" hangingPunct="1"/>
            <a:r>
              <a:rPr lang="en-US" altLang="en-US" sz="2400" smtClean="0"/>
              <a:t>In an emergency call </a:t>
            </a:r>
            <a:r>
              <a:rPr lang="en-US" altLang="en-US" sz="2400" smtClean="0">
                <a:solidFill>
                  <a:srgbClr val="FF0000"/>
                </a:solidFill>
              </a:rPr>
              <a:t>911</a:t>
            </a:r>
            <a:endParaRPr lang="en-US" altLang="en-US" sz="2400" smtClean="0"/>
          </a:p>
          <a:p>
            <a:pPr eaLnBrk="1" hangingPunct="1"/>
            <a:r>
              <a:rPr lang="en-US" altLang="en-US" sz="2400" smtClean="0"/>
              <a:t>OR</a:t>
            </a:r>
          </a:p>
          <a:p>
            <a:pPr lvl="1" eaLnBrk="1" hangingPunct="1"/>
            <a:r>
              <a:rPr lang="en-US" altLang="en-US" sz="2400" smtClean="0">
                <a:solidFill>
                  <a:schemeClr val="tx1"/>
                </a:solidFill>
              </a:rPr>
              <a:t>Kirtland Public Safety: </a:t>
            </a:r>
          </a:p>
          <a:p>
            <a:pPr lvl="1" eaLnBrk="1" hangingPunct="1">
              <a:buFontTx/>
              <a:buNone/>
            </a:pPr>
            <a:r>
              <a:rPr lang="en-US" altLang="en-US" sz="2400" smtClean="0">
                <a:solidFill>
                  <a:schemeClr val="tx1"/>
                </a:solidFill>
              </a:rPr>
              <a:t>	Roscommon and Grayling campuses ext. </a:t>
            </a:r>
            <a:r>
              <a:rPr lang="en-US" altLang="en-US" sz="2400" smtClean="0">
                <a:solidFill>
                  <a:srgbClr val="FF0000"/>
                </a:solidFill>
              </a:rPr>
              <a:t>355</a:t>
            </a:r>
            <a:r>
              <a:rPr lang="en-US" altLang="en-US" sz="2400" smtClean="0">
                <a:solidFill>
                  <a:schemeClr val="tx1"/>
                </a:solidFill>
              </a:rPr>
              <a:t>  </a:t>
            </a:r>
          </a:p>
          <a:p>
            <a:pPr lvl="1" eaLnBrk="1" hangingPunct="1">
              <a:buFontTx/>
              <a:buNone/>
            </a:pPr>
            <a:r>
              <a:rPr lang="en-US" altLang="en-US" sz="2400" smtClean="0">
                <a:solidFill>
                  <a:schemeClr val="tx1"/>
                </a:solidFill>
              </a:rPr>
              <a:t>In a non-emergency:</a:t>
            </a:r>
          </a:p>
          <a:p>
            <a:pPr lvl="1" eaLnBrk="1" hangingPunct="1">
              <a:buFontTx/>
              <a:buNone/>
            </a:pPr>
            <a:r>
              <a:rPr lang="en-US" altLang="en-US" sz="2400" smtClean="0">
                <a:solidFill>
                  <a:schemeClr val="tx1"/>
                </a:solidFill>
              </a:rPr>
              <a:t>	Office of Public Safety</a:t>
            </a:r>
          </a:p>
          <a:p>
            <a:pPr lvl="1" eaLnBrk="1" hangingPunct="1">
              <a:buFontTx/>
              <a:buNone/>
            </a:pPr>
            <a:r>
              <a:rPr lang="en-US" altLang="en-US" sz="2400" smtClean="0">
                <a:solidFill>
                  <a:schemeClr val="tx1"/>
                </a:solidFill>
              </a:rPr>
              <a:t>	989 275-5000 ext 322</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304800"/>
            <a:ext cx="8229600" cy="609600"/>
          </a:xfrm>
        </p:spPr>
        <p:txBody>
          <a:bodyPr/>
          <a:lstStyle/>
          <a:p>
            <a:pPr algn="ctr"/>
            <a:r>
              <a:rPr lang="en-US" altLang="en-US" smtClean="0"/>
              <a:t>Why Training?</a:t>
            </a:r>
          </a:p>
        </p:txBody>
      </p:sp>
      <p:sp>
        <p:nvSpPr>
          <p:cNvPr id="18435" name="Content Placeholder 2"/>
          <p:cNvSpPr>
            <a:spLocks noGrp="1"/>
          </p:cNvSpPr>
          <p:nvPr>
            <p:ph sz="quarter" idx="1"/>
          </p:nvPr>
        </p:nvSpPr>
        <p:spPr>
          <a:xfrm>
            <a:off x="457200" y="1219200"/>
            <a:ext cx="8229600" cy="4937125"/>
          </a:xfrm>
        </p:spPr>
        <p:txBody>
          <a:bodyPr/>
          <a:lstStyle/>
          <a:p>
            <a:r>
              <a:rPr lang="en-US" altLang="en-US" smtClean="0"/>
              <a:t>Public Act 481 of 2014 was signed into law on January 10, 2015 by Governor Snyder and is effective March 15, 2015.  </a:t>
            </a:r>
            <a:br>
              <a:rPr lang="en-US" altLang="en-US" smtClean="0"/>
            </a:br>
            <a:endParaRPr lang="en-US" altLang="en-US" smtClean="0"/>
          </a:p>
          <a:p>
            <a:r>
              <a:rPr lang="en-US" altLang="en-US" smtClean="0"/>
              <a:t>With the signing of this new Act, post-secondary educational institutions in Michigan “shall ensure that all instructional staff are trained in fire drill procedures before the beginning of each academic year.”</a:t>
            </a:r>
            <a:br>
              <a:rPr lang="en-US" altLang="en-US" smtClean="0"/>
            </a:br>
            <a:endParaRPr lang="en-US" altLang="en-US" smtClean="0"/>
          </a:p>
          <a:p>
            <a:r>
              <a:rPr lang="en-US" altLang="en-US" smtClean="0"/>
              <a:t>Colleges and Universities must attest to statutory compliance to the Bureau of Fire Services by January 10</a:t>
            </a:r>
            <a:r>
              <a:rPr lang="en-US" altLang="en-US" baseline="30000" smtClean="0"/>
              <a:t>th</a:t>
            </a:r>
            <a:r>
              <a:rPr lang="en-US" altLang="en-US" smtClean="0"/>
              <a:t> of each year.</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11"/>
          <p:cNvGrpSpPr>
            <a:grpSpLocks/>
          </p:cNvGrpSpPr>
          <p:nvPr/>
        </p:nvGrpSpPr>
        <p:grpSpPr bwMode="auto">
          <a:xfrm>
            <a:off x="103188" y="128588"/>
            <a:ext cx="8928100" cy="6626225"/>
            <a:chOff x="68" y="73"/>
            <a:chExt cx="5624" cy="4174"/>
          </a:xfrm>
        </p:grpSpPr>
        <p:sp>
          <p:nvSpPr>
            <p:cNvPr id="20486" name="Rectangle 5"/>
            <p:cNvSpPr>
              <a:spLocks noChangeArrowheads="1"/>
            </p:cNvSpPr>
            <p:nvPr/>
          </p:nvSpPr>
          <p:spPr bwMode="auto">
            <a:xfrm>
              <a:off x="68" y="73"/>
              <a:ext cx="5624" cy="4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600"/>
                </a:spcBef>
                <a:buClr>
                  <a:schemeClr val="accent1"/>
                </a:buClr>
                <a:buSzPct val="76000"/>
                <a:buFont typeface="Wingdings 3" panose="05040102010807070707" pitchFamily="18" charset="2"/>
                <a:buChar char=""/>
                <a:defRPr sz="2600">
                  <a:solidFill>
                    <a:schemeClr val="tx1"/>
                  </a:solidFill>
                  <a:latin typeface="Gill Sans MT" panose="020B0502020104020203" pitchFamily="34" charset="0"/>
                </a:defRPr>
              </a:lvl1pPr>
              <a:lvl2pPr marL="742950" indent="-285750">
                <a:spcBef>
                  <a:spcPts val="500"/>
                </a:spcBef>
                <a:buClr>
                  <a:schemeClr val="accent2"/>
                </a:buClr>
                <a:buSzPct val="76000"/>
                <a:buFont typeface="Wingdings 3" panose="05040102010807070707" pitchFamily="18" charset="2"/>
                <a:buChar char=""/>
                <a:defRPr sz="2300">
                  <a:solidFill>
                    <a:schemeClr val="tx2"/>
                  </a:solidFill>
                  <a:latin typeface="Gill Sans MT" panose="020B0502020104020203" pitchFamily="34" charset="0"/>
                </a:defRPr>
              </a:lvl2pPr>
              <a:lvl3pPr marL="1143000" indent="-228600">
                <a:spcBef>
                  <a:spcPts val="500"/>
                </a:spcBef>
                <a:buClr>
                  <a:srgbClr val="BCBCBC"/>
                </a:buClr>
                <a:buSzPct val="76000"/>
                <a:buFont typeface="Wingdings 3" panose="05040102010807070707" pitchFamily="18" charset="2"/>
                <a:buChar char=""/>
                <a:defRPr sz="2000">
                  <a:solidFill>
                    <a:schemeClr val="tx1"/>
                  </a:solidFill>
                  <a:latin typeface="Gill Sans MT" panose="020B0502020104020203" pitchFamily="34" charset="0"/>
                </a:defRPr>
              </a:lvl3pPr>
              <a:lvl4pPr marL="1600200" indent="-228600">
                <a:spcBef>
                  <a:spcPts val="400"/>
                </a:spcBef>
                <a:buClr>
                  <a:srgbClr val="8BA2B4"/>
                </a:buClr>
                <a:buSzPct val="70000"/>
                <a:buFont typeface="Wingdings" panose="05000000000000000000" pitchFamily="2" charset="2"/>
                <a:buChar char=""/>
                <a:defRPr>
                  <a:solidFill>
                    <a:schemeClr val="tx1"/>
                  </a:solidFill>
                  <a:latin typeface="Gill Sans MT" panose="020B0502020104020203" pitchFamily="34" charset="0"/>
                </a:defRPr>
              </a:lvl4pPr>
              <a:lvl5pPr marL="2057400" indent="-228600">
                <a:spcBef>
                  <a:spcPts val="300"/>
                </a:spcBef>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800">
                <a:latin typeface="Arial" panose="020B0604020202020204" pitchFamily="34" charset="0"/>
              </a:endParaRPr>
            </a:p>
          </p:txBody>
        </p:sp>
        <p:sp>
          <p:nvSpPr>
            <p:cNvPr id="4101" name="Text Box 9"/>
            <p:cNvSpPr txBox="1">
              <a:spLocks noChangeArrowheads="1"/>
            </p:cNvSpPr>
            <p:nvPr/>
          </p:nvSpPr>
          <p:spPr bwMode="auto">
            <a:xfrm>
              <a:off x="794" y="192"/>
              <a:ext cx="4150" cy="36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AU" altLang="en-US" dirty="0" smtClean="0">
                  <a:solidFill>
                    <a:schemeClr val="tx2"/>
                  </a:solidFill>
                  <a:latin typeface="+mj-lt"/>
                  <a:ea typeface="+mj-ea"/>
                  <a:cs typeface="+mj-cs"/>
                </a:rPr>
                <a:t>What’s In It for You?</a:t>
              </a:r>
              <a:endParaRPr lang="en-AU" altLang="en-US" dirty="0">
                <a:solidFill>
                  <a:schemeClr val="tx2"/>
                </a:solidFill>
                <a:latin typeface="+mj-lt"/>
                <a:ea typeface="+mj-ea"/>
                <a:cs typeface="+mj-cs"/>
              </a:endParaRPr>
            </a:p>
          </p:txBody>
        </p:sp>
        <p:sp>
          <p:nvSpPr>
            <p:cNvPr id="4102" name="Text Box 6"/>
            <p:cNvSpPr txBox="1">
              <a:spLocks noChangeArrowheads="1"/>
            </p:cNvSpPr>
            <p:nvPr/>
          </p:nvSpPr>
          <p:spPr bwMode="auto">
            <a:xfrm>
              <a:off x="243" y="1083"/>
              <a:ext cx="2391" cy="183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273050" indent="-273050">
                <a:spcBef>
                  <a:spcPts val="600"/>
                </a:spcBef>
                <a:buClr>
                  <a:schemeClr val="accent1"/>
                </a:buClr>
                <a:buSzPct val="76000"/>
                <a:buFont typeface="Wingdings 3" pitchFamily="18" charset="2"/>
                <a:buChar char=""/>
                <a:defRPr/>
              </a:pPr>
              <a:r>
                <a:rPr lang="en-AU" altLang="en-US" sz="2600" dirty="0" smtClean="0">
                  <a:latin typeface="+mn-lt"/>
                </a:rPr>
                <a:t>You can </a:t>
              </a:r>
              <a:r>
                <a:rPr lang="en-AU" altLang="en-US" sz="2600" dirty="0">
                  <a:latin typeface="+mn-lt"/>
                </a:rPr>
                <a:t>apply these procedures </a:t>
              </a:r>
              <a:r>
                <a:rPr lang="en-AU" altLang="en-US" sz="2600" dirty="0" smtClean="0">
                  <a:latin typeface="+mn-lt"/>
                </a:rPr>
                <a:t>on campus, at </a:t>
              </a:r>
              <a:r>
                <a:rPr lang="en-AU" altLang="en-US" sz="2600" dirty="0">
                  <a:latin typeface="+mn-lt"/>
                </a:rPr>
                <a:t>home </a:t>
              </a:r>
              <a:r>
                <a:rPr lang="en-AU" altLang="en-US" sz="2600" dirty="0" smtClean="0">
                  <a:latin typeface="+mn-lt"/>
                </a:rPr>
                <a:t>or anywhere </a:t>
              </a:r>
              <a:r>
                <a:rPr lang="en-AU" altLang="en-US" sz="2600" dirty="0">
                  <a:latin typeface="+mn-lt"/>
                </a:rPr>
                <a:t>else.</a:t>
              </a:r>
            </a:p>
            <a:p>
              <a:pPr eaLnBrk="1" hangingPunct="1">
                <a:spcBef>
                  <a:spcPct val="50000"/>
                </a:spcBef>
                <a:buFontTx/>
                <a:buNone/>
                <a:defRPr/>
              </a:pPr>
              <a:endParaRPr lang="en-AU" altLang="en-US" sz="1500" dirty="0" smtClean="0">
                <a:solidFill>
                  <a:srgbClr val="000099"/>
                </a:solidFill>
                <a:cs typeface="Arial" charset="0"/>
              </a:endParaRPr>
            </a:p>
            <a:p>
              <a:pPr marL="273050" indent="-273050">
                <a:spcBef>
                  <a:spcPts val="600"/>
                </a:spcBef>
                <a:buClr>
                  <a:schemeClr val="accent1"/>
                </a:buClr>
                <a:buSzPct val="76000"/>
                <a:buFont typeface="Wingdings 3" pitchFamily="18" charset="2"/>
                <a:buChar char=""/>
                <a:defRPr/>
              </a:pPr>
              <a:r>
                <a:rPr lang="en-AU" altLang="en-US" sz="2600" dirty="0" smtClean="0">
                  <a:latin typeface="+mn-lt"/>
                </a:rPr>
                <a:t>You might save a life one day.  </a:t>
              </a:r>
            </a:p>
          </p:txBody>
        </p:sp>
      </p:grpSp>
      <p:grpSp>
        <p:nvGrpSpPr>
          <p:cNvPr id="20483" name="Group 2"/>
          <p:cNvGrpSpPr>
            <a:grpSpLocks/>
          </p:cNvGrpSpPr>
          <p:nvPr/>
        </p:nvGrpSpPr>
        <p:grpSpPr bwMode="auto">
          <a:xfrm>
            <a:off x="4549775" y="1828800"/>
            <a:ext cx="4289425" cy="4343400"/>
            <a:chOff x="4640094" y="3563469"/>
            <a:chExt cx="3718336" cy="3065931"/>
          </a:xfrm>
        </p:grpSpPr>
        <p:pic>
          <p:nvPicPr>
            <p:cNvPr id="20484" name="Picture 7" descr="http://upload.wikimedia.org/wikipedia/commons/thumb/6/68/SherzerFire1.jpg/145px-SherzerFir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0094" y="3563469"/>
              <a:ext cx="3718336" cy="2513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Box 1"/>
            <p:cNvSpPr txBox="1">
              <a:spLocks noChangeArrowheads="1"/>
            </p:cNvSpPr>
            <p:nvPr/>
          </p:nvSpPr>
          <p:spPr bwMode="auto">
            <a:xfrm>
              <a:off x="4640094" y="6321623"/>
              <a:ext cx="371833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6000"/>
                <a:buFont typeface="Wingdings 3" panose="05040102010807070707" pitchFamily="18" charset="2"/>
                <a:buChar char=""/>
                <a:defRPr sz="2600">
                  <a:solidFill>
                    <a:schemeClr val="tx1"/>
                  </a:solidFill>
                  <a:latin typeface="Gill Sans MT" panose="020B0502020104020203" pitchFamily="34" charset="0"/>
                </a:defRPr>
              </a:lvl1pPr>
              <a:lvl2pPr marL="742950" indent="-285750">
                <a:spcBef>
                  <a:spcPts val="500"/>
                </a:spcBef>
                <a:buClr>
                  <a:schemeClr val="accent2"/>
                </a:buClr>
                <a:buSzPct val="76000"/>
                <a:buFont typeface="Wingdings 3" panose="05040102010807070707" pitchFamily="18" charset="2"/>
                <a:buChar char=""/>
                <a:defRPr sz="2300">
                  <a:solidFill>
                    <a:schemeClr val="tx2"/>
                  </a:solidFill>
                  <a:latin typeface="Gill Sans MT" panose="020B0502020104020203" pitchFamily="34" charset="0"/>
                </a:defRPr>
              </a:lvl2pPr>
              <a:lvl3pPr marL="1143000" indent="-228600">
                <a:spcBef>
                  <a:spcPts val="500"/>
                </a:spcBef>
                <a:buClr>
                  <a:srgbClr val="BCBCBC"/>
                </a:buClr>
                <a:buSzPct val="76000"/>
                <a:buFont typeface="Wingdings 3" panose="05040102010807070707" pitchFamily="18" charset="2"/>
                <a:buChar char=""/>
                <a:defRPr sz="2000">
                  <a:solidFill>
                    <a:schemeClr val="tx1"/>
                  </a:solidFill>
                  <a:latin typeface="Gill Sans MT" panose="020B0502020104020203" pitchFamily="34" charset="0"/>
                </a:defRPr>
              </a:lvl3pPr>
              <a:lvl4pPr marL="1600200" indent="-228600">
                <a:spcBef>
                  <a:spcPts val="400"/>
                </a:spcBef>
                <a:buClr>
                  <a:srgbClr val="8BA2B4"/>
                </a:buClr>
                <a:buSzPct val="70000"/>
                <a:buFont typeface="Wingdings" panose="05000000000000000000" pitchFamily="2" charset="2"/>
                <a:buChar char=""/>
                <a:defRPr>
                  <a:solidFill>
                    <a:schemeClr val="tx1"/>
                  </a:solidFill>
                  <a:latin typeface="Gill Sans MT" panose="020B0502020104020203" pitchFamily="34" charset="0"/>
                </a:defRPr>
              </a:lvl4pPr>
              <a:lvl5pPr marL="2057400" indent="-228600">
                <a:spcBef>
                  <a:spcPts val="300"/>
                </a:spcBef>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sz="1600">
                  <a:solidFill>
                    <a:schemeClr val="tx1"/>
                  </a:solidFill>
                  <a:latin typeface="Gill Sans MT" panose="020B0502020104020203" pitchFamily="34" charset="0"/>
                </a:defRPr>
              </a:lvl9pPr>
            </a:lstStyle>
            <a:p>
              <a:pPr algn="ctr" eaLnBrk="1" hangingPunct="1">
                <a:spcBef>
                  <a:spcPct val="0"/>
                </a:spcBef>
                <a:buClrTx/>
                <a:buSzTx/>
                <a:buFontTx/>
                <a:buNone/>
              </a:pPr>
              <a:r>
                <a:rPr lang="en-US" altLang="en-US" sz="1400">
                  <a:latin typeface="Times New Roman" panose="02020603050405020304" pitchFamily="18" charset="0"/>
                </a:rPr>
                <a:t>Sherzer Hall Fire, 1989</a:t>
              </a:r>
            </a:p>
          </p:txBody>
        </p:sp>
      </p:gr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04800"/>
            <a:ext cx="7772400" cy="533400"/>
          </a:xfrm>
        </p:spPr>
        <p:txBody>
          <a:bodyPr/>
          <a:lstStyle/>
          <a:p>
            <a:pPr algn="ctr"/>
            <a:r>
              <a:rPr lang="en-US" altLang="en-US" smtClean="0"/>
              <a:t>Preparation</a:t>
            </a:r>
            <a:r>
              <a:rPr lang="en-US" altLang="en-US" sz="4000" b="1" smtClean="0">
                <a:solidFill>
                  <a:schemeClr val="tx1"/>
                </a:solidFill>
              </a:rPr>
              <a:t> </a:t>
            </a:r>
            <a:r>
              <a:rPr lang="en-US" altLang="en-US" smtClean="0"/>
              <a:t>Responsibilities</a:t>
            </a:r>
          </a:p>
        </p:txBody>
      </p:sp>
      <p:sp>
        <p:nvSpPr>
          <p:cNvPr id="22531" name="Rectangle 3"/>
          <p:cNvSpPr>
            <a:spLocks noGrp="1" noChangeArrowheads="1"/>
          </p:cNvSpPr>
          <p:nvPr>
            <p:ph type="body" sz="half" idx="1"/>
          </p:nvPr>
        </p:nvSpPr>
        <p:spPr>
          <a:xfrm>
            <a:off x="228600" y="1371600"/>
            <a:ext cx="4419600" cy="4267200"/>
          </a:xfrm>
        </p:spPr>
        <p:txBody>
          <a:bodyPr/>
          <a:lstStyle/>
          <a:p>
            <a:r>
              <a:rPr lang="en-US" altLang="en-US" smtClean="0"/>
              <a:t>Familiarize yourself with all exit routes and options to steer evacuees to the safest exit.</a:t>
            </a:r>
            <a:br>
              <a:rPr lang="en-US" altLang="en-US" smtClean="0"/>
            </a:br>
            <a:endParaRPr lang="en-US" altLang="en-US" smtClean="0"/>
          </a:p>
          <a:p>
            <a:r>
              <a:rPr lang="en-US" altLang="en-US" smtClean="0"/>
              <a:t>Familiarize yourself with the location of fire alarm pulls </a:t>
            </a:r>
            <a:r>
              <a:rPr lang="en-US" altLang="en-US" sz="2800" smtClean="0"/>
              <a:t>and fire extinguishers.	</a:t>
            </a:r>
            <a:endParaRPr lang="en-US" altLang="en-US" sz="2400" smtClean="0"/>
          </a:p>
        </p:txBody>
      </p:sp>
      <p:pic>
        <p:nvPicPr>
          <p:cNvPr id="2253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219200"/>
            <a:ext cx="3276600" cy="5072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304800"/>
            <a:ext cx="7772400" cy="533400"/>
          </a:xfrm>
        </p:spPr>
        <p:txBody>
          <a:bodyPr/>
          <a:lstStyle/>
          <a:p>
            <a:pPr algn="ctr"/>
            <a:r>
              <a:rPr lang="en-US" altLang="en-US" smtClean="0"/>
              <a:t>Preparation Responsibilities</a:t>
            </a:r>
          </a:p>
        </p:txBody>
      </p:sp>
      <p:sp>
        <p:nvSpPr>
          <p:cNvPr id="24579" name="Rectangle 6"/>
          <p:cNvSpPr>
            <a:spLocks noGrp="1" noChangeArrowheads="1"/>
          </p:cNvSpPr>
          <p:nvPr>
            <p:ph type="body" sz="half" idx="1"/>
          </p:nvPr>
        </p:nvSpPr>
        <p:spPr>
          <a:xfrm>
            <a:off x="246063" y="1447800"/>
            <a:ext cx="4630737" cy="4800600"/>
          </a:xfrm>
        </p:spPr>
        <p:txBody>
          <a:bodyPr/>
          <a:lstStyle/>
          <a:p>
            <a:pPr>
              <a:spcBef>
                <a:spcPct val="0"/>
              </a:spcBef>
            </a:pPr>
            <a:r>
              <a:rPr lang="en-US" altLang="en-US" smtClean="0"/>
              <a:t>Know where your building meeting areas are located.</a:t>
            </a:r>
            <a:br>
              <a:rPr lang="en-US" altLang="en-US" smtClean="0"/>
            </a:br>
            <a:endParaRPr lang="en-US" altLang="en-US" smtClean="0"/>
          </a:p>
          <a:p>
            <a:pPr>
              <a:spcBef>
                <a:spcPct val="0"/>
              </a:spcBef>
            </a:pPr>
            <a:r>
              <a:rPr lang="en-US" altLang="en-US" smtClean="0"/>
              <a:t>If a meeting area has not been designated, meet outdoors on the upwind side of the building. The area should be at a safe distance and clear of emergency responders, their vehicles, and equipment. </a:t>
            </a:r>
          </a:p>
          <a:p>
            <a:pPr>
              <a:spcBef>
                <a:spcPct val="0"/>
              </a:spcBef>
            </a:pPr>
            <a:endParaRPr lang="en-US" altLang="en-US" sz="2800" smtClean="0"/>
          </a:p>
        </p:txBody>
      </p:sp>
      <p:pic>
        <p:nvPicPr>
          <p:cNvPr id="2458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1888" y="1981200"/>
            <a:ext cx="4049712" cy="3957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304800"/>
            <a:ext cx="8229600" cy="533400"/>
          </a:xfrm>
        </p:spPr>
        <p:txBody>
          <a:bodyPr/>
          <a:lstStyle/>
          <a:p>
            <a:pPr algn="ctr"/>
            <a:r>
              <a:rPr lang="en-US" altLang="en-US" smtClean="0"/>
              <a:t>Preparation</a:t>
            </a:r>
            <a:r>
              <a:rPr lang="en-US" altLang="en-US" sz="4000" b="1" smtClean="0">
                <a:solidFill>
                  <a:schemeClr val="tx1"/>
                </a:solidFill>
              </a:rPr>
              <a:t> </a:t>
            </a:r>
            <a:r>
              <a:rPr lang="en-US" altLang="en-US" smtClean="0"/>
              <a:t>Responsibilities</a:t>
            </a:r>
          </a:p>
        </p:txBody>
      </p:sp>
      <p:sp>
        <p:nvSpPr>
          <p:cNvPr id="26627" name="Content Placeholder 2"/>
          <p:cNvSpPr>
            <a:spLocks noGrp="1"/>
          </p:cNvSpPr>
          <p:nvPr>
            <p:ph sz="quarter" idx="1"/>
          </p:nvPr>
        </p:nvSpPr>
        <p:spPr>
          <a:xfrm>
            <a:off x="152400" y="1295400"/>
            <a:ext cx="8229600" cy="4937125"/>
          </a:xfrm>
        </p:spPr>
        <p:txBody>
          <a:bodyPr/>
          <a:lstStyle/>
          <a:p>
            <a:pPr>
              <a:spcBef>
                <a:spcPct val="0"/>
              </a:spcBef>
            </a:pPr>
            <a:r>
              <a:rPr lang="en-US" altLang="en-US" smtClean="0"/>
              <a:t>Report any egress problems, nonfunctioning alarms, blocked open fire doors, or problems in keeping halls and stairways clear. </a:t>
            </a:r>
          </a:p>
        </p:txBody>
      </p:sp>
      <p:pic>
        <p:nvPicPr>
          <p:cNvPr id="26628" name="Picture 4" descr="http://www.jtpassociates.co.uk/ESW/Images/risk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475038"/>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6" descr="http://nfpa.typepad.com/.a/6a00d8351b9f3453ef01676407ef55970b-450w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3475038"/>
            <a:ext cx="384651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304800"/>
            <a:ext cx="8229600" cy="533400"/>
          </a:xfrm>
        </p:spPr>
        <p:txBody>
          <a:bodyPr/>
          <a:lstStyle/>
          <a:p>
            <a:pPr algn="ctr" eaLnBrk="1" hangingPunct="1"/>
            <a:r>
              <a:rPr lang="en-US" altLang="en-US" smtClean="0"/>
              <a:t>Fire Response</a:t>
            </a:r>
            <a:endParaRPr lang="en-US" altLang="en-US" b="1" smtClean="0">
              <a:solidFill>
                <a:schemeClr val="tx1"/>
              </a:solidFill>
            </a:endParaRPr>
          </a:p>
        </p:txBody>
      </p:sp>
      <p:sp>
        <p:nvSpPr>
          <p:cNvPr id="4" name="Rectangle 3"/>
          <p:cNvSpPr/>
          <p:nvPr/>
        </p:nvSpPr>
        <p:spPr>
          <a:xfrm>
            <a:off x="409575" y="1219200"/>
            <a:ext cx="8001000" cy="4954588"/>
          </a:xfrm>
          <a:prstGeom prst="rect">
            <a:avLst/>
          </a:prstGeom>
        </p:spPr>
        <p:txBody>
          <a:bodyPr>
            <a:spAutoFit/>
          </a:bodyPr>
          <a:lstStyle/>
          <a:p>
            <a:pPr eaLnBrk="1" hangingPunct="1">
              <a:defRPr/>
            </a:pPr>
            <a:r>
              <a:rPr lang="en-US" sz="2800" b="1" dirty="0"/>
              <a:t>If you discover a fire or see smoke:</a:t>
            </a:r>
          </a:p>
          <a:p>
            <a:pPr eaLnBrk="1" hangingPunct="1">
              <a:defRPr/>
            </a:pPr>
            <a:r>
              <a:rPr lang="en-US" sz="7200" b="1" dirty="0">
                <a:solidFill>
                  <a:srgbClr val="FF0000"/>
                </a:solidFill>
                <a:latin typeface="+mn-lt"/>
              </a:rPr>
              <a:t>  </a:t>
            </a:r>
            <a:r>
              <a:rPr lang="en-US" sz="4000" b="1" dirty="0">
                <a:solidFill>
                  <a:srgbClr val="FF0000"/>
                </a:solidFill>
                <a:latin typeface="+mn-lt"/>
              </a:rPr>
              <a:t>Remember the word </a:t>
            </a:r>
          </a:p>
          <a:p>
            <a:pPr eaLnBrk="1" hangingPunct="1">
              <a:defRPr/>
            </a:pPr>
            <a:r>
              <a:rPr lang="en-US" sz="5400" b="1" dirty="0">
                <a:solidFill>
                  <a:srgbClr val="FF0000"/>
                </a:solidFill>
                <a:latin typeface="+mn-lt"/>
              </a:rPr>
              <a:t>      R</a:t>
            </a:r>
          </a:p>
          <a:p>
            <a:pPr eaLnBrk="1" hangingPunct="1">
              <a:defRPr/>
            </a:pPr>
            <a:r>
              <a:rPr lang="en-US" sz="5400" b="1" dirty="0">
                <a:solidFill>
                  <a:srgbClr val="FF0000"/>
                </a:solidFill>
                <a:latin typeface="+mn-lt"/>
              </a:rPr>
              <a:t>         A</a:t>
            </a:r>
          </a:p>
          <a:p>
            <a:pPr eaLnBrk="1" hangingPunct="1">
              <a:defRPr/>
            </a:pPr>
            <a:r>
              <a:rPr lang="en-US" sz="5400" b="1" dirty="0">
                <a:solidFill>
                  <a:srgbClr val="FF0000"/>
                </a:solidFill>
                <a:latin typeface="+mn-lt"/>
              </a:rPr>
              <a:t>            C</a:t>
            </a:r>
          </a:p>
          <a:p>
            <a:pPr eaLnBrk="1" hangingPunct="1">
              <a:defRPr/>
            </a:pPr>
            <a:r>
              <a:rPr lang="en-US" sz="5400" b="1" dirty="0">
                <a:solidFill>
                  <a:srgbClr val="FF0000"/>
                </a:solidFill>
                <a:latin typeface="+mn-lt"/>
              </a:rPr>
              <a:t>               E/E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304800"/>
            <a:ext cx="8229600" cy="685800"/>
          </a:xfrm>
        </p:spPr>
        <p:txBody>
          <a:bodyPr/>
          <a:lstStyle/>
          <a:p>
            <a:pPr algn="ctr"/>
            <a:r>
              <a:rPr lang="en-US" altLang="en-US" sz="4000" b="1" smtClean="0">
                <a:solidFill>
                  <a:srgbClr val="FF0000"/>
                </a:solidFill>
              </a:rPr>
              <a:t>R</a:t>
            </a:r>
            <a:r>
              <a:rPr lang="en-US" altLang="en-US" smtClean="0">
                <a:solidFill>
                  <a:schemeClr val="tx1"/>
                </a:solidFill>
              </a:rPr>
              <a:t>escue</a:t>
            </a:r>
            <a:endParaRPr lang="en-US" altLang="en-US" sz="4000" smtClean="0">
              <a:solidFill>
                <a:schemeClr val="tx1"/>
              </a:solidFill>
            </a:endParaRPr>
          </a:p>
        </p:txBody>
      </p:sp>
      <p:sp>
        <p:nvSpPr>
          <p:cNvPr id="3" name="Content Placeholder 2"/>
          <p:cNvSpPr>
            <a:spLocks noGrp="1"/>
          </p:cNvSpPr>
          <p:nvPr>
            <p:ph sz="quarter" idx="1"/>
          </p:nvPr>
        </p:nvSpPr>
        <p:spPr>
          <a:xfrm>
            <a:off x="457200" y="1752600"/>
            <a:ext cx="8229600" cy="2895600"/>
          </a:xfrm>
        </p:spPr>
        <p:txBody>
          <a:bodyPr/>
          <a:lstStyle/>
          <a:p>
            <a:pPr marL="452437" indent="-342900">
              <a:lnSpc>
                <a:spcPct val="80000"/>
              </a:lnSpc>
              <a:defRPr/>
            </a:pPr>
            <a:r>
              <a:rPr lang="en-US" sz="2400" dirty="0"/>
              <a:t>Remove all persons in immediate danger to safety.</a:t>
            </a:r>
            <a:br>
              <a:rPr lang="en-US" sz="2400" dirty="0"/>
            </a:br>
            <a:endParaRPr lang="en-US" sz="2400" dirty="0"/>
          </a:p>
          <a:p>
            <a:pPr marL="452437" indent="-342900">
              <a:lnSpc>
                <a:spcPct val="80000"/>
              </a:lnSpc>
              <a:defRPr/>
            </a:pPr>
            <a:r>
              <a:rPr lang="en-US" altLang="en-US" sz="2400" dirty="0"/>
              <a:t>During an emergency, people will tend to follow the directions of a person who is “in-charge”. </a:t>
            </a:r>
          </a:p>
          <a:p>
            <a:pPr marL="109537" indent="0">
              <a:lnSpc>
                <a:spcPct val="80000"/>
              </a:lnSpc>
              <a:buFont typeface="Wingdings 3" panose="05040102010807070707" pitchFamily="18" charset="2"/>
              <a:buNone/>
              <a:defRPr/>
            </a:pPr>
            <a:r>
              <a:rPr lang="en-US" altLang="en-US" sz="2400" dirty="0"/>
              <a:t> </a:t>
            </a:r>
          </a:p>
          <a:p>
            <a:pPr marL="452437" indent="-342900">
              <a:lnSpc>
                <a:spcPct val="80000"/>
              </a:lnSpc>
              <a:defRPr/>
            </a:pPr>
            <a:r>
              <a:rPr lang="en-US" altLang="en-US" sz="2400" dirty="0"/>
              <a:t>Instructional staff </a:t>
            </a:r>
            <a:r>
              <a:rPr lang="en-US" altLang="en-US" sz="2400" dirty="0" smtClean="0"/>
              <a:t>assume this “in-charge” role and need to provide clear</a:t>
            </a:r>
            <a:r>
              <a:rPr lang="en-US" altLang="en-US" sz="2400" dirty="0"/>
              <a:t>, </a:t>
            </a:r>
            <a:r>
              <a:rPr lang="en-US" altLang="en-US" sz="2400" dirty="0" smtClean="0"/>
              <a:t>firm directions to the students and others in the room.</a:t>
            </a:r>
            <a:endParaRPr lang="en-US" altLang="en-US" sz="2400" dirty="0"/>
          </a:p>
          <a:p>
            <a:pPr>
              <a:defRPr/>
            </a:pP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304800"/>
            <a:ext cx="8229600" cy="685800"/>
          </a:xfrm>
        </p:spPr>
        <p:txBody>
          <a:bodyPr/>
          <a:lstStyle/>
          <a:p>
            <a:pPr algn="ctr"/>
            <a:r>
              <a:rPr lang="en-US" altLang="en-US" sz="4000" b="1" smtClean="0">
                <a:solidFill>
                  <a:srgbClr val="FF0000"/>
                </a:solidFill>
              </a:rPr>
              <a:t>A</a:t>
            </a:r>
            <a:r>
              <a:rPr lang="en-US" altLang="en-US" smtClean="0">
                <a:solidFill>
                  <a:schemeClr val="tx1"/>
                </a:solidFill>
              </a:rPr>
              <a:t>larm</a:t>
            </a:r>
            <a:endParaRPr lang="en-US" altLang="en-US" sz="4000" smtClean="0">
              <a:solidFill>
                <a:schemeClr val="tx1"/>
              </a:solidFill>
            </a:endParaRPr>
          </a:p>
        </p:txBody>
      </p:sp>
      <p:sp>
        <p:nvSpPr>
          <p:cNvPr id="32771" name="Content Placeholder 2"/>
          <p:cNvSpPr>
            <a:spLocks noGrp="1"/>
          </p:cNvSpPr>
          <p:nvPr>
            <p:ph sz="quarter" idx="1"/>
          </p:nvPr>
        </p:nvSpPr>
        <p:spPr>
          <a:xfrm>
            <a:off x="457200" y="1219200"/>
            <a:ext cx="6324600" cy="4937125"/>
          </a:xfrm>
        </p:spPr>
        <p:txBody>
          <a:bodyPr/>
          <a:lstStyle/>
          <a:p>
            <a:pPr>
              <a:spcBef>
                <a:spcPct val="0"/>
              </a:spcBef>
            </a:pPr>
            <a:r>
              <a:rPr lang="en-US" altLang="en-US" sz="2400" smtClean="0"/>
              <a:t>Alert all people in the immediate area, pull the fire alarm, evacuate, and then report the smoke or fire. Dialing </a:t>
            </a:r>
            <a:r>
              <a:rPr lang="en-US" altLang="en-US" sz="2400" smtClean="0">
                <a:solidFill>
                  <a:srgbClr val="FF0000"/>
                </a:solidFill>
              </a:rPr>
              <a:t>355</a:t>
            </a:r>
            <a:r>
              <a:rPr lang="en-US" altLang="en-US" sz="2400" smtClean="0"/>
              <a:t> from any Kirtland phone will connect to Public Safety.  Calling 911 from a mobile phone will dial into a County Emergency Dispatch service.   </a:t>
            </a:r>
            <a:endParaRPr lang="en-US" altLang="en-US" smtClean="0"/>
          </a:p>
          <a:p>
            <a:pPr>
              <a:spcBef>
                <a:spcPct val="0"/>
              </a:spcBef>
            </a:pPr>
            <a:endParaRPr lang="en-US" altLang="en-US" smtClean="0"/>
          </a:p>
          <a:p>
            <a:pPr>
              <a:spcBef>
                <a:spcPct val="0"/>
              </a:spcBef>
            </a:pPr>
            <a:r>
              <a:rPr lang="en-US" altLang="en-US" smtClean="0"/>
              <a:t> When calling, inform the dispatcher of the location and if there are any known persons who cannot evacuate on their own for whatever reason.</a:t>
            </a:r>
          </a:p>
        </p:txBody>
      </p:sp>
      <p:pic>
        <p:nvPicPr>
          <p:cNvPr id="32772" name="Picture 4" descr="IMG_0143_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9600" y="1447800"/>
            <a:ext cx="1981200" cy="183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3505200"/>
            <a:ext cx="1966913" cy="283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TM01859868[[fn=Thermal]]</Template>
  <TotalTime>1606</TotalTime>
  <Words>2080</Words>
  <Application>Microsoft Office PowerPoint</Application>
  <PresentationFormat>On-screen Show (4:3)</PresentationFormat>
  <Paragraphs>208</Paragraphs>
  <Slides>17</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Times New Roman</vt:lpstr>
      <vt:lpstr>Arial</vt:lpstr>
      <vt:lpstr>Bookman Old Style</vt:lpstr>
      <vt:lpstr>Gill Sans MT</vt:lpstr>
      <vt:lpstr>Wingdings 3</vt:lpstr>
      <vt:lpstr>Wingdings</vt:lpstr>
      <vt:lpstr>Calibri</vt:lpstr>
      <vt:lpstr>Impact</vt:lpstr>
      <vt:lpstr>Origin</vt:lpstr>
      <vt:lpstr>PowerPoint Presentation</vt:lpstr>
      <vt:lpstr>Why Training?</vt:lpstr>
      <vt:lpstr>PowerPoint Presentation</vt:lpstr>
      <vt:lpstr>Preparation Responsibilities</vt:lpstr>
      <vt:lpstr>Preparation Responsibilities</vt:lpstr>
      <vt:lpstr>Preparation Responsibilities</vt:lpstr>
      <vt:lpstr>Fire Response</vt:lpstr>
      <vt:lpstr>Rescue</vt:lpstr>
      <vt:lpstr>Alarm</vt:lpstr>
      <vt:lpstr>Contain</vt:lpstr>
      <vt:lpstr>Evacuate </vt:lpstr>
      <vt:lpstr>Evacuate</vt:lpstr>
      <vt:lpstr>PowerPoint Presentation</vt:lpstr>
      <vt:lpstr>Extinguisher Classifications</vt:lpstr>
      <vt:lpstr>PASS</vt:lpstr>
      <vt:lpstr>Final Points</vt:lpstr>
      <vt:lpstr>Contact Information</vt:lpstr>
    </vt:vector>
  </TitlesOfParts>
  <Company>Eastern Michigan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Fire Safety at EMU</dc:title>
  <dc:creator>rmorford</dc:creator>
  <cp:lastModifiedBy>Employee</cp:lastModifiedBy>
  <cp:revision>132</cp:revision>
  <cp:lastPrinted>2015-08-13T15:55:32Z</cp:lastPrinted>
  <dcterms:created xsi:type="dcterms:W3CDTF">2011-05-31T18:28:07Z</dcterms:created>
  <dcterms:modified xsi:type="dcterms:W3CDTF">2017-11-27T19:21:47Z</dcterms:modified>
</cp:coreProperties>
</file>